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94" r:id="rId2"/>
    <p:sldId id="257" r:id="rId3"/>
    <p:sldId id="300" r:id="rId4"/>
    <p:sldId id="302" r:id="rId5"/>
    <p:sldId id="305" r:id="rId6"/>
    <p:sldId id="306" r:id="rId7"/>
    <p:sldId id="303" r:id="rId8"/>
    <p:sldId id="308" r:id="rId9"/>
    <p:sldId id="307" r:id="rId10"/>
    <p:sldId id="309" r:id="rId11"/>
    <p:sldId id="310" r:id="rId12"/>
  </p:sldIdLst>
  <p:sldSz cx="9144000" cy="6858000" type="screen4x3"/>
  <p:notesSz cx="6797675" cy="987425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1F61"/>
    <a:srgbClr val="A31D5B"/>
    <a:srgbClr val="A9175B"/>
    <a:srgbClr val="FBFBFE"/>
    <a:srgbClr val="F4F6F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/>
          <a:lstStyle/>
          <a:p>
            <a:pPr>
              <a:defRPr sz="1200" baseline="0">
                <a:latin typeface="Arial Narrow" pitchFamily="34" charset="0"/>
              </a:defRPr>
            </a:pPr>
            <a:r>
              <a:rPr lang="en-US" sz="1400" baseline="0" dirty="0" smtClean="0">
                <a:latin typeface="Arial Narrow" pitchFamily="34" charset="0"/>
              </a:rPr>
              <a:t>INDICI DI SPECIALIZZAZIONE PER SOTTO-SETTORE. 2017</a:t>
            </a:r>
            <a:endParaRPr lang="en-US" sz="1400" baseline="0" dirty="0">
              <a:latin typeface="Arial Narrow" pitchFamily="34" charset="0"/>
            </a:endParaRPr>
          </a:p>
        </c:rich>
      </c:tx>
      <c:layout>
        <c:manualLayout>
          <c:xMode val="edge"/>
          <c:yMode val="edge"/>
          <c:x val="0.26373988106782881"/>
          <c:y val="5.0129732062502957E-2"/>
        </c:manualLayout>
      </c:layout>
    </c:title>
    <c:plotArea>
      <c:layout>
        <c:manualLayout>
          <c:layoutTarget val="inner"/>
          <c:xMode val="edge"/>
          <c:yMode val="edge"/>
          <c:x val="4.583871566059515E-2"/>
          <c:y val="0.15433674811980619"/>
          <c:w val="0.94579710069879286"/>
          <c:h val="0.6151220744498892"/>
        </c:manualLayout>
      </c:layout>
      <c:bar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ITALIA</c:v>
                </c:pt>
              </c:strCache>
            </c:strRef>
          </c:tx>
          <c:spPr>
            <a:solidFill>
              <a:srgbClr val="B11F61"/>
            </a:solidFill>
            <a:ln w="12700">
              <a:solidFill>
                <a:srgbClr val="A9175B"/>
              </a:solidFill>
            </a:ln>
          </c:spPr>
          <c:cat>
            <c:strRef>
              <c:f>Foglio1!$A$2:$A$8</c:f>
              <c:strCache>
                <c:ptCount val="7"/>
                <c:pt idx="0">
                  <c:v>Biblioteche, archivi e musei</c:v>
                </c:pt>
                <c:pt idx="1">
                  <c:v>Spettacolo e intrattenimento</c:v>
                </c:pt>
                <c:pt idx="2">
                  <c:v>TV, Film, video, audio e editoria musicale</c:v>
                </c:pt>
                <c:pt idx="3">
                  <c:v>Editoria e giornali</c:v>
                </c:pt>
                <c:pt idx="4">
                  <c:v>Stampa, riproduzione e altre manifatture</c:v>
                </c:pt>
                <c:pt idx="5">
                  <c:v>Altre attività professionali</c:v>
                </c:pt>
                <c:pt idx="6">
                  <c:v>Attività in settori non culturali</c:v>
                </c:pt>
              </c:strCache>
            </c:strRef>
          </c:cat>
          <c:val>
            <c:numRef>
              <c:f>Foglio1!$B$2:$B$8</c:f>
              <c:numCache>
                <c:formatCode>General</c:formatCode>
                <c:ptCount val="7"/>
                <c:pt idx="0">
                  <c:v>0.93619512232880508</c:v>
                </c:pt>
                <c:pt idx="1">
                  <c:v>0.66864184349837752</c:v>
                </c:pt>
                <c:pt idx="2">
                  <c:v>0.6148570458664615</c:v>
                </c:pt>
                <c:pt idx="3">
                  <c:v>0.79416266092761256</c:v>
                </c:pt>
                <c:pt idx="4">
                  <c:v>1.5463419299308243</c:v>
                </c:pt>
                <c:pt idx="5">
                  <c:v>2.014270909025933</c:v>
                </c:pt>
                <c:pt idx="6">
                  <c:v>1.0622391418935315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FRANCIA</c:v>
                </c:pt>
              </c:strCache>
            </c:strRef>
          </c:tx>
          <c:spPr>
            <a:solidFill>
              <a:srgbClr val="F79646">
                <a:lumMod val="75000"/>
                <a:alpha val="20000"/>
              </a:srgbClr>
            </a:solidFill>
            <a:ln w="12700">
              <a:solidFill>
                <a:schemeClr val="accent6">
                  <a:lumMod val="75000"/>
                </a:schemeClr>
              </a:solidFill>
            </a:ln>
          </c:spPr>
          <c:cat>
            <c:strRef>
              <c:f>Foglio1!$A$2:$A$8</c:f>
              <c:strCache>
                <c:ptCount val="7"/>
                <c:pt idx="0">
                  <c:v>Biblioteche, archivi e musei</c:v>
                </c:pt>
                <c:pt idx="1">
                  <c:v>Spettacolo e intrattenimento</c:v>
                </c:pt>
                <c:pt idx="2">
                  <c:v>TV, Film, video, audio e editoria musicale</c:v>
                </c:pt>
                <c:pt idx="3">
                  <c:v>Editoria e giornali</c:v>
                </c:pt>
                <c:pt idx="4">
                  <c:v>Stampa, riproduzione e altre manifatture</c:v>
                </c:pt>
                <c:pt idx="5">
                  <c:v>Altre attività professionali</c:v>
                </c:pt>
                <c:pt idx="6">
                  <c:v>Attività in settori non culturali</c:v>
                </c:pt>
              </c:strCache>
            </c:strRef>
          </c:cat>
          <c:val>
            <c:numRef>
              <c:f>Foglio1!$C$2:$C$8</c:f>
              <c:numCache>
                <c:formatCode>General</c:formatCode>
                <c:ptCount val="7"/>
                <c:pt idx="0">
                  <c:v>1.1934471648570024</c:v>
                </c:pt>
                <c:pt idx="1">
                  <c:v>1.7382090976938753</c:v>
                </c:pt>
                <c:pt idx="2">
                  <c:v>0.83514713618367298</c:v>
                </c:pt>
                <c:pt idx="3">
                  <c:v>1.1481132482663539</c:v>
                </c:pt>
                <c:pt idx="4">
                  <c:v>0.71836155647631073</c:v>
                </c:pt>
                <c:pt idx="5">
                  <c:v>0.5456871149143897</c:v>
                </c:pt>
                <c:pt idx="6">
                  <c:v>0.98900182799095171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GERMANIA</c:v>
                </c:pt>
              </c:strCache>
            </c:strRef>
          </c:tx>
          <c:spPr>
            <a:solidFill>
              <a:srgbClr val="92D050">
                <a:alpha val="20000"/>
              </a:srgbClr>
            </a:solidFill>
            <a:ln w="12700">
              <a:solidFill>
                <a:srgbClr val="92D050"/>
              </a:solidFill>
            </a:ln>
          </c:spPr>
          <c:cat>
            <c:strRef>
              <c:f>Foglio1!$A$2:$A$8</c:f>
              <c:strCache>
                <c:ptCount val="7"/>
                <c:pt idx="0">
                  <c:v>Biblioteche, archivi e musei</c:v>
                </c:pt>
                <c:pt idx="1">
                  <c:v>Spettacolo e intrattenimento</c:v>
                </c:pt>
                <c:pt idx="2">
                  <c:v>TV, Film, video, audio e editoria musicale</c:v>
                </c:pt>
                <c:pt idx="3">
                  <c:v>Editoria e giornali</c:v>
                </c:pt>
                <c:pt idx="4">
                  <c:v>Stampa, riproduzione e altre manifatture</c:v>
                </c:pt>
                <c:pt idx="5">
                  <c:v>Altre attività professionali</c:v>
                </c:pt>
                <c:pt idx="6">
                  <c:v>Attività in settori non culturali</c:v>
                </c:pt>
              </c:strCache>
            </c:strRef>
          </c:cat>
          <c:val>
            <c:numRef>
              <c:f>Foglio1!$D$2:$D$8</c:f>
              <c:numCache>
                <c:formatCode>General</c:formatCode>
                <c:ptCount val="7"/>
                <c:pt idx="0">
                  <c:v>0.52590290083478053</c:v>
                </c:pt>
                <c:pt idx="1">
                  <c:v>0.97572514243801001</c:v>
                </c:pt>
                <c:pt idx="2">
                  <c:v>0.77489785596921412</c:v>
                </c:pt>
                <c:pt idx="3">
                  <c:v>1.5420068859053446</c:v>
                </c:pt>
                <c:pt idx="4">
                  <c:v>1.1104666220766579</c:v>
                </c:pt>
                <c:pt idx="5">
                  <c:v>0.8877715214226316</c:v>
                </c:pt>
                <c:pt idx="6">
                  <c:v>1.0488842124634374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REGNO UNITO</c:v>
                </c:pt>
              </c:strCache>
            </c:strRef>
          </c:tx>
          <c:spPr>
            <a:solidFill>
              <a:srgbClr val="7030A0">
                <a:alpha val="20000"/>
              </a:srgbClr>
            </a:solidFill>
            <a:ln w="12700">
              <a:solidFill>
                <a:schemeClr val="accent4">
                  <a:lumMod val="75000"/>
                </a:schemeClr>
              </a:solidFill>
            </a:ln>
          </c:spPr>
          <c:cat>
            <c:strRef>
              <c:f>Foglio1!$A$2:$A$8</c:f>
              <c:strCache>
                <c:ptCount val="7"/>
                <c:pt idx="0">
                  <c:v>Biblioteche, archivi e musei</c:v>
                </c:pt>
                <c:pt idx="1">
                  <c:v>Spettacolo e intrattenimento</c:v>
                </c:pt>
                <c:pt idx="2">
                  <c:v>TV, Film, video, audio e editoria musicale</c:v>
                </c:pt>
                <c:pt idx="3">
                  <c:v>Editoria e giornali</c:v>
                </c:pt>
                <c:pt idx="4">
                  <c:v>Stampa, riproduzione e altre manifatture</c:v>
                </c:pt>
                <c:pt idx="5">
                  <c:v>Altre attività professionali</c:v>
                </c:pt>
                <c:pt idx="6">
                  <c:v>Attività in settori non culturali</c:v>
                </c:pt>
              </c:strCache>
            </c:strRef>
          </c:cat>
          <c:val>
            <c:numRef>
              <c:f>Foglio1!$E$2:$E$8</c:f>
              <c:numCache>
                <c:formatCode>General</c:formatCode>
                <c:ptCount val="7"/>
                <c:pt idx="0">
                  <c:v>1.1496189455421737</c:v>
                </c:pt>
                <c:pt idx="1">
                  <c:v>1.0257725048595758</c:v>
                </c:pt>
                <c:pt idx="2">
                  <c:v>1.8614395771505976</c:v>
                </c:pt>
                <c:pt idx="3">
                  <c:v>1.747685469012342</c:v>
                </c:pt>
                <c:pt idx="4">
                  <c:v>0.64002125562544854</c:v>
                </c:pt>
                <c:pt idx="5">
                  <c:v>1.113263474614772</c:v>
                </c:pt>
                <c:pt idx="6">
                  <c:v>0.79467410415283868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SPAGNA</c:v>
                </c:pt>
              </c:strCache>
            </c:strRef>
          </c:tx>
          <c:spPr>
            <a:solidFill>
              <a:srgbClr val="4BACC6">
                <a:lumMod val="60000"/>
                <a:lumOff val="40000"/>
                <a:alpha val="20000"/>
              </a:srgbClr>
            </a:solidFill>
            <a:ln w="12700">
              <a:solidFill>
                <a:srgbClr val="00B0F0"/>
              </a:solidFill>
            </a:ln>
          </c:spPr>
          <c:cat>
            <c:strRef>
              <c:f>Foglio1!$A$2:$A$8</c:f>
              <c:strCache>
                <c:ptCount val="7"/>
                <c:pt idx="0">
                  <c:v>Biblioteche, archivi e musei</c:v>
                </c:pt>
                <c:pt idx="1">
                  <c:v>Spettacolo e intrattenimento</c:v>
                </c:pt>
                <c:pt idx="2">
                  <c:v>TV, Film, video, audio e editoria musicale</c:v>
                </c:pt>
                <c:pt idx="3">
                  <c:v>Editoria e giornali</c:v>
                </c:pt>
                <c:pt idx="4">
                  <c:v>Stampa, riproduzione e altre manifatture</c:v>
                </c:pt>
                <c:pt idx="5">
                  <c:v>Altre attività professionali</c:v>
                </c:pt>
                <c:pt idx="6">
                  <c:v>Attività in settori non culturali</c:v>
                </c:pt>
              </c:strCache>
            </c:strRef>
          </c:cat>
          <c:val>
            <c:numRef>
              <c:f>Foglio1!$F$2:$F$8</c:f>
              <c:numCache>
                <c:formatCode>General</c:formatCode>
                <c:ptCount val="7"/>
                <c:pt idx="0">
                  <c:v>1.4839568185840111</c:v>
                </c:pt>
                <c:pt idx="1">
                  <c:v>0.79027832079422067</c:v>
                </c:pt>
                <c:pt idx="2">
                  <c:v>1.7385357793711282</c:v>
                </c:pt>
                <c:pt idx="3">
                  <c:v>0.48723071582120281</c:v>
                </c:pt>
                <c:pt idx="4">
                  <c:v>1.0274406084901928</c:v>
                </c:pt>
                <c:pt idx="5">
                  <c:v>1.30411628719512</c:v>
                </c:pt>
                <c:pt idx="6">
                  <c:v>0.97393308528297373</c:v>
                </c:pt>
              </c:numCache>
            </c:numRef>
          </c:val>
        </c:ser>
        <c:axId val="167042432"/>
        <c:axId val="138892416"/>
      </c:barChart>
      <c:lineChart>
        <c:grouping val="stacked"/>
        <c:ser>
          <c:idx val="5"/>
          <c:order val="5"/>
          <c:tx>
            <c:strRef>
              <c:f>Foglio1!$G$1</c:f>
              <c:strCache>
                <c:ptCount val="1"/>
                <c:pt idx="0">
                  <c:v>Spec.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strRef>
              <c:f>Foglio1!$A$2:$A$8</c:f>
              <c:strCache>
                <c:ptCount val="7"/>
                <c:pt idx="0">
                  <c:v>Biblioteche, archivi e musei</c:v>
                </c:pt>
                <c:pt idx="1">
                  <c:v>Spettacolo e intrattenimento</c:v>
                </c:pt>
                <c:pt idx="2">
                  <c:v>TV, Film, video, audio e editoria musicale</c:v>
                </c:pt>
                <c:pt idx="3">
                  <c:v>Editoria e giornali</c:v>
                </c:pt>
                <c:pt idx="4">
                  <c:v>Stampa, riproduzione e altre manifatture</c:v>
                </c:pt>
                <c:pt idx="5">
                  <c:v>Altre attività professionali</c:v>
                </c:pt>
                <c:pt idx="6">
                  <c:v>Attività in settori non culturali</c:v>
                </c:pt>
              </c:strCache>
            </c:strRef>
          </c:cat>
          <c:val>
            <c:numRef>
              <c:f>Foglio1!$G$2:$G$8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</c:ser>
        <c:marker val="1"/>
        <c:axId val="167042432"/>
        <c:axId val="138892416"/>
      </c:lineChart>
      <c:catAx>
        <c:axId val="167042432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200" baseline="0">
                <a:latin typeface="Arial Narrow" pitchFamily="34" charset="0"/>
              </a:defRPr>
            </a:pPr>
            <a:endParaRPr lang="it-IT"/>
          </a:p>
        </c:txPr>
        <c:crossAx val="138892416"/>
        <c:crosses val="autoZero"/>
        <c:auto val="1"/>
        <c:lblAlgn val="ctr"/>
        <c:lblOffset val="100"/>
      </c:catAx>
      <c:valAx>
        <c:axId val="138892416"/>
        <c:scaling>
          <c:orientation val="minMax"/>
        </c:scaling>
        <c:axPos val="l"/>
        <c:majorGridlines/>
        <c:numFmt formatCode="#,##0.0" sourceLinked="0"/>
        <c:tickLblPos val="nextTo"/>
        <c:txPr>
          <a:bodyPr/>
          <a:lstStyle/>
          <a:p>
            <a:pPr>
              <a:defRPr sz="1200" baseline="0">
                <a:latin typeface="Arial Narrow" pitchFamily="34" charset="0"/>
              </a:defRPr>
            </a:pPr>
            <a:endParaRPr lang="it-IT"/>
          </a:p>
        </c:txPr>
        <c:crossAx val="167042432"/>
        <c:crosses val="autoZero"/>
        <c:crossBetween val="between"/>
      </c:valAx>
      <c:spPr>
        <a:noFill/>
      </c:spPr>
    </c:plotArea>
    <c:legend>
      <c:legendPos val="r"/>
      <c:layout>
        <c:manualLayout>
          <c:xMode val="edge"/>
          <c:yMode val="edge"/>
          <c:x val="0.20631920527348818"/>
          <c:y val="0.16915579777528025"/>
          <c:w val="0.7246775821205057"/>
          <c:h val="9.3034401364160413E-2"/>
        </c:manualLayout>
      </c:layout>
      <c:txPr>
        <a:bodyPr/>
        <a:lstStyle/>
        <a:p>
          <a:pPr>
            <a:defRPr sz="1200" baseline="0">
              <a:latin typeface="Arial Narrow" pitchFamily="34" charset="0"/>
            </a:defRPr>
          </a:pPr>
          <a:endParaRPr lang="it-IT"/>
        </a:p>
      </c:txPr>
    </c:legend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/>
          <a:lstStyle/>
          <a:p>
            <a:pPr>
              <a:defRPr sz="1400" baseline="0"/>
            </a:pPr>
            <a:r>
              <a:rPr lang="en-US" sz="1400" baseline="0" dirty="0" smtClean="0"/>
              <a:t>INC.% OCCUPAZIONE CULTURALE. ISTAT IFL. 2016</a:t>
            </a:r>
            <a:endParaRPr lang="en-US" sz="1400" baseline="0" dirty="0"/>
          </a:p>
        </c:rich>
      </c:tx>
      <c:layout>
        <c:manualLayout>
          <c:xMode val="edge"/>
          <c:yMode val="edge"/>
          <c:x val="0.18027542394279431"/>
          <c:y val="0"/>
        </c:manualLayout>
      </c:layout>
    </c:title>
    <c:plotArea>
      <c:layout>
        <c:manualLayout>
          <c:layoutTarget val="inner"/>
          <c:xMode val="edge"/>
          <c:yMode val="edge"/>
          <c:x val="0.24209450865612644"/>
          <c:y val="0.14794094415688983"/>
          <c:w val="0.72835824755103862"/>
          <c:h val="0.83051540696391424"/>
        </c:manualLayout>
      </c:layout>
      <c:barChart>
        <c:barDir val="bar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0070C0"/>
            </a:solidFill>
          </c:spPr>
          <c:dPt>
            <c:idx val="6"/>
            <c:spPr>
              <a:solidFill>
                <a:srgbClr val="A31D5B"/>
              </a:solidFill>
            </c:spPr>
          </c:dPt>
          <c:dLbls>
            <c:dLbl>
              <c:idx val="6"/>
              <c:layout>
                <c:manualLayout>
                  <c:x val="1.0175151478895507E-2"/>
                  <c:y val="1.9023761438987782E-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614mila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aseline="0"/>
                </a:pPr>
                <a:endParaRPr lang="it-IT"/>
              </a:p>
            </c:txP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Foglio1!$A$2:$A$22</c:f>
              <c:strCache>
                <c:ptCount val="21"/>
                <c:pt idx="0">
                  <c:v>Lazio</c:v>
                </c:pt>
                <c:pt idx="1">
                  <c:v>Toscana</c:v>
                </c:pt>
                <c:pt idx="2">
                  <c:v>Lombardia</c:v>
                </c:pt>
                <c:pt idx="3">
                  <c:v>Piemonte</c:v>
                </c:pt>
                <c:pt idx="4">
                  <c:v>E.-Romagna</c:v>
                </c:pt>
                <c:pt idx="5">
                  <c:v>Liguria</c:v>
                </c:pt>
                <c:pt idx="6">
                  <c:v>ITALIA</c:v>
                </c:pt>
                <c:pt idx="7">
                  <c:v>Trentino- A.A.</c:v>
                </c:pt>
                <c:pt idx="8">
                  <c:v>Umbria</c:v>
                </c:pt>
                <c:pt idx="9">
                  <c:v>Marche</c:v>
                </c:pt>
                <c:pt idx="10">
                  <c:v>V.d'Aosta</c:v>
                </c:pt>
                <c:pt idx="11">
                  <c:v>Friuli VG</c:v>
                </c:pt>
                <c:pt idx="12">
                  <c:v>Abruzzo</c:v>
                </c:pt>
                <c:pt idx="13">
                  <c:v>Veneto</c:v>
                </c:pt>
                <c:pt idx="14">
                  <c:v>Basilicata</c:v>
                </c:pt>
                <c:pt idx="15">
                  <c:v>Sardegna</c:v>
                </c:pt>
                <c:pt idx="16">
                  <c:v>Molise</c:v>
                </c:pt>
                <c:pt idx="17">
                  <c:v>Calabria</c:v>
                </c:pt>
                <c:pt idx="18">
                  <c:v>Puglia</c:v>
                </c:pt>
                <c:pt idx="19">
                  <c:v>Campania</c:v>
                </c:pt>
                <c:pt idx="20">
                  <c:v>Sicilia</c:v>
                </c:pt>
              </c:strCache>
            </c:strRef>
          </c:cat>
          <c:val>
            <c:numRef>
              <c:f>Foglio1!$B$2:$B$22</c:f>
              <c:numCache>
                <c:formatCode>0.0</c:formatCode>
                <c:ptCount val="21"/>
                <c:pt idx="0">
                  <c:v>3.6</c:v>
                </c:pt>
                <c:pt idx="1">
                  <c:v>3.4</c:v>
                </c:pt>
                <c:pt idx="2">
                  <c:v>3.3</c:v>
                </c:pt>
                <c:pt idx="3">
                  <c:v>2.9</c:v>
                </c:pt>
                <c:pt idx="4">
                  <c:v>2.8</c:v>
                </c:pt>
                <c:pt idx="5">
                  <c:v>2.8</c:v>
                </c:pt>
                <c:pt idx="6">
                  <c:v>2.6887375313090489</c:v>
                </c:pt>
                <c:pt idx="7">
                  <c:v>2.6</c:v>
                </c:pt>
                <c:pt idx="8">
                  <c:v>2.6</c:v>
                </c:pt>
                <c:pt idx="9">
                  <c:v>2.4</c:v>
                </c:pt>
                <c:pt idx="10">
                  <c:v>2.4</c:v>
                </c:pt>
                <c:pt idx="11">
                  <c:v>2.2999999999999998</c:v>
                </c:pt>
                <c:pt idx="12" formatCode="General">
                  <c:v>2.1</c:v>
                </c:pt>
                <c:pt idx="13" formatCode="General">
                  <c:v>2.1</c:v>
                </c:pt>
                <c:pt idx="14">
                  <c:v>2</c:v>
                </c:pt>
                <c:pt idx="15">
                  <c:v>2</c:v>
                </c:pt>
                <c:pt idx="16" formatCode="General">
                  <c:v>1.9000000000000001</c:v>
                </c:pt>
                <c:pt idx="17" formatCode="General">
                  <c:v>1.9000000000000001</c:v>
                </c:pt>
                <c:pt idx="18" formatCode="General">
                  <c:v>1.9000000000000001</c:v>
                </c:pt>
                <c:pt idx="19">
                  <c:v>1.9000000000000001</c:v>
                </c:pt>
                <c:pt idx="20">
                  <c:v>1.7</c:v>
                </c:pt>
              </c:numCache>
            </c:numRef>
          </c:val>
        </c:ser>
        <c:axId val="168244352"/>
        <c:axId val="168245888"/>
      </c:barChart>
      <c:catAx>
        <c:axId val="168244352"/>
        <c:scaling>
          <c:orientation val="maxMin"/>
        </c:scaling>
        <c:axPos val="l"/>
        <c:numFmt formatCode="General" sourceLinked="0"/>
        <c:tickLblPos val="nextTo"/>
        <c:txPr>
          <a:bodyPr/>
          <a:lstStyle/>
          <a:p>
            <a:pPr>
              <a:defRPr sz="1400" baseline="0"/>
            </a:pPr>
            <a:endParaRPr lang="it-IT"/>
          </a:p>
        </c:txPr>
        <c:crossAx val="168245888"/>
        <c:crosses val="autoZero"/>
        <c:auto val="1"/>
        <c:lblAlgn val="ctr"/>
        <c:lblOffset val="100"/>
      </c:catAx>
      <c:valAx>
        <c:axId val="168245888"/>
        <c:scaling>
          <c:orientation val="minMax"/>
        </c:scaling>
        <c:axPos val="t"/>
        <c:majorGridlines/>
        <c:numFmt formatCode="0" sourceLinked="0"/>
        <c:tickLblPos val="nextTo"/>
        <c:crossAx val="168244352"/>
        <c:crosses val="autoZero"/>
        <c:crossBetween val="between"/>
        <c:majorUnit val="1"/>
      </c:valAx>
    </c:plotArea>
    <c:plotVisOnly val="1"/>
    <c:dispBlanksAs val="gap"/>
  </c:chart>
  <c:txPr>
    <a:bodyPr/>
    <a:lstStyle/>
    <a:p>
      <a:pPr>
        <a:defRPr sz="1200" baseline="0">
          <a:latin typeface="Arial Narrow" pitchFamily="34" charset="0"/>
        </a:defRPr>
      </a:pPr>
      <a:endParaRPr lang="it-IT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/>
          <a:lstStyle/>
          <a:p>
            <a:pPr>
              <a:defRPr sz="1400" baseline="0"/>
            </a:pPr>
            <a:r>
              <a:rPr lang="en-US" sz="1400" baseline="0" dirty="0" smtClean="0"/>
              <a:t>INC.% OCCUPAZIONE CULTURALE CORE E DRIVEN. SYMBOLA 2018</a:t>
            </a:r>
            <a:endParaRPr lang="en-US" sz="1400" baseline="0" dirty="0"/>
          </a:p>
        </c:rich>
      </c:tx>
      <c:layout>
        <c:manualLayout>
          <c:xMode val="edge"/>
          <c:yMode val="edge"/>
          <c:x val="0.18939801707856221"/>
          <c:y val="1.1757952820057031E-2"/>
        </c:manualLayout>
      </c:layout>
    </c:title>
    <c:plotArea>
      <c:layout>
        <c:manualLayout>
          <c:layoutTarget val="inner"/>
          <c:xMode val="edge"/>
          <c:yMode val="edge"/>
          <c:x val="0.27554385719594382"/>
          <c:y val="0.14794094415688994"/>
          <c:w val="0.69490889901122099"/>
          <c:h val="0.83051540696391424"/>
        </c:manualLayout>
      </c:layout>
      <c:barChart>
        <c:barDir val="bar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% core</c:v>
                </c:pt>
              </c:strCache>
            </c:strRef>
          </c:tx>
          <c:spPr>
            <a:solidFill>
              <a:srgbClr val="0070C0"/>
            </a:solidFill>
          </c:spPr>
          <c:dPt>
            <c:idx val="10"/>
            <c:spPr>
              <a:solidFill>
                <a:srgbClr val="B11F61"/>
              </a:solidFill>
            </c:spPr>
          </c:dPt>
          <c:dLbls>
            <c:dLbl>
              <c:idx val="10"/>
              <c:layout>
                <c:manualLayout>
                  <c:x val="9.1225496017683962E-3"/>
                  <c:y val="2.821908676813687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CORE</a:t>
                    </a:r>
                    <a:r>
                      <a:rPr lang="en-US" baseline="0" dirty="0" smtClean="0"/>
                      <a:t> 947mila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spPr>
              <a:noFill/>
              <a:ln>
                <a:noFill/>
              </a:ln>
              <a:effectLst/>
            </c:spP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Foglio1!$A$2:$A$22</c:f>
              <c:strCache>
                <c:ptCount val="21"/>
                <c:pt idx="0">
                  <c:v>Lazio</c:v>
                </c:pt>
                <c:pt idx="1">
                  <c:v>Lombardia</c:v>
                </c:pt>
                <c:pt idx="2">
                  <c:v>V. d'Aosta</c:v>
                </c:pt>
                <c:pt idx="3">
                  <c:v>Piemonte</c:v>
                </c:pt>
                <c:pt idx="4">
                  <c:v>Marche</c:v>
                </c:pt>
                <c:pt idx="5">
                  <c:v>E.-Romagna</c:v>
                </c:pt>
                <c:pt idx="6">
                  <c:v>Friuli VG</c:v>
                </c:pt>
                <c:pt idx="7">
                  <c:v>Toscana</c:v>
                </c:pt>
                <c:pt idx="8">
                  <c:v>Trentino-A.A.</c:v>
                </c:pt>
                <c:pt idx="9">
                  <c:v>Veneto</c:v>
                </c:pt>
                <c:pt idx="10">
                  <c:v>ITALIA</c:v>
                </c:pt>
                <c:pt idx="11">
                  <c:v>Umbria</c:v>
                </c:pt>
                <c:pt idx="12">
                  <c:v>Liguria</c:v>
                </c:pt>
                <c:pt idx="13">
                  <c:v>Molise</c:v>
                </c:pt>
                <c:pt idx="14">
                  <c:v>Abruzzo</c:v>
                </c:pt>
                <c:pt idx="15">
                  <c:v>Campania</c:v>
                </c:pt>
                <c:pt idx="16">
                  <c:v>Puglia</c:v>
                </c:pt>
                <c:pt idx="17">
                  <c:v>Sicilia</c:v>
                </c:pt>
                <c:pt idx="18">
                  <c:v>Sardegna</c:v>
                </c:pt>
                <c:pt idx="19">
                  <c:v>Basilicata</c:v>
                </c:pt>
                <c:pt idx="20">
                  <c:v>Calabria</c:v>
                </c:pt>
              </c:strCache>
            </c:strRef>
          </c:cat>
          <c:val>
            <c:numRef>
              <c:f>Foglio1!$B$2:$B$22</c:f>
              <c:numCache>
                <c:formatCode>#,##0.0</c:formatCode>
                <c:ptCount val="21"/>
                <c:pt idx="0">
                  <c:v>5.3000000000000007</c:v>
                </c:pt>
                <c:pt idx="1">
                  <c:v>5</c:v>
                </c:pt>
                <c:pt idx="2">
                  <c:v>5</c:v>
                </c:pt>
                <c:pt idx="3">
                  <c:v>4.4000000000000004</c:v>
                </c:pt>
                <c:pt idx="4">
                  <c:v>4</c:v>
                </c:pt>
                <c:pt idx="5">
                  <c:v>3.6000000000000005</c:v>
                </c:pt>
                <c:pt idx="6">
                  <c:v>3.5000000000000004</c:v>
                </c:pt>
                <c:pt idx="7">
                  <c:v>3.5000000000000004</c:v>
                </c:pt>
                <c:pt idx="8">
                  <c:v>3.9</c:v>
                </c:pt>
                <c:pt idx="9">
                  <c:v>3.5000000000000004</c:v>
                </c:pt>
                <c:pt idx="10">
                  <c:v>3.8</c:v>
                </c:pt>
                <c:pt idx="11">
                  <c:v>3.4000000000000004</c:v>
                </c:pt>
                <c:pt idx="12">
                  <c:v>2.8000000000000003</c:v>
                </c:pt>
                <c:pt idx="13">
                  <c:v>2.5</c:v>
                </c:pt>
                <c:pt idx="14">
                  <c:v>2.4</c:v>
                </c:pt>
                <c:pt idx="15">
                  <c:v>2.5</c:v>
                </c:pt>
                <c:pt idx="16">
                  <c:v>2.5</c:v>
                </c:pt>
                <c:pt idx="17">
                  <c:v>2.5</c:v>
                </c:pt>
                <c:pt idx="18">
                  <c:v>2.4</c:v>
                </c:pt>
                <c:pt idx="19">
                  <c:v>2.1999999999999997</c:v>
                </c:pt>
                <c:pt idx="20">
                  <c:v>1.9000000000000001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% driven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dPt>
            <c:idx val="1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Lbls>
            <c:dLbl>
              <c:idx val="10"/>
              <c:layout>
                <c:manualLayout>
                  <c:x val="0.15812419309731879"/>
                  <c:y val="-3.997685442358257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DRIVEN 573mila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spPr>
              <a:noFill/>
              <a:ln>
                <a:noFill/>
              </a:ln>
              <a:effectLst/>
            </c:spP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Foglio1!$A$2:$A$22</c:f>
              <c:strCache>
                <c:ptCount val="21"/>
                <c:pt idx="0">
                  <c:v>Lazio</c:v>
                </c:pt>
                <c:pt idx="1">
                  <c:v>Lombardia</c:v>
                </c:pt>
                <c:pt idx="2">
                  <c:v>V. d'Aosta</c:v>
                </c:pt>
                <c:pt idx="3">
                  <c:v>Piemonte</c:v>
                </c:pt>
                <c:pt idx="4">
                  <c:v>Marche</c:v>
                </c:pt>
                <c:pt idx="5">
                  <c:v>E.-Romagna</c:v>
                </c:pt>
                <c:pt idx="6">
                  <c:v>Friuli VG</c:v>
                </c:pt>
                <c:pt idx="7">
                  <c:v>Toscana</c:v>
                </c:pt>
                <c:pt idx="8">
                  <c:v>Trentino-A.A.</c:v>
                </c:pt>
                <c:pt idx="9">
                  <c:v>Veneto</c:v>
                </c:pt>
                <c:pt idx="10">
                  <c:v>ITALIA</c:v>
                </c:pt>
                <c:pt idx="11">
                  <c:v>Umbria</c:v>
                </c:pt>
                <c:pt idx="12">
                  <c:v>Liguria</c:v>
                </c:pt>
                <c:pt idx="13">
                  <c:v>Molise</c:v>
                </c:pt>
                <c:pt idx="14">
                  <c:v>Abruzzo</c:v>
                </c:pt>
                <c:pt idx="15">
                  <c:v>Campania</c:v>
                </c:pt>
                <c:pt idx="16">
                  <c:v>Puglia</c:v>
                </c:pt>
                <c:pt idx="17">
                  <c:v>Sicilia</c:v>
                </c:pt>
                <c:pt idx="18">
                  <c:v>Sardegna</c:v>
                </c:pt>
                <c:pt idx="19">
                  <c:v>Basilicata</c:v>
                </c:pt>
                <c:pt idx="20">
                  <c:v>Calabria</c:v>
                </c:pt>
              </c:strCache>
            </c:strRef>
          </c:cat>
          <c:val>
            <c:numRef>
              <c:f>Foglio1!$C$2:$C$22</c:f>
              <c:numCache>
                <c:formatCode>#,##0.0</c:formatCode>
                <c:ptCount val="21"/>
                <c:pt idx="0">
                  <c:v>2.4</c:v>
                </c:pt>
                <c:pt idx="1">
                  <c:v>2.4</c:v>
                </c:pt>
                <c:pt idx="2">
                  <c:v>2.2000000000000002</c:v>
                </c:pt>
                <c:pt idx="3">
                  <c:v>2.4</c:v>
                </c:pt>
                <c:pt idx="4">
                  <c:v>2.5</c:v>
                </c:pt>
                <c:pt idx="5">
                  <c:v>2.7</c:v>
                </c:pt>
                <c:pt idx="6">
                  <c:v>2.7</c:v>
                </c:pt>
                <c:pt idx="7">
                  <c:v>2.7</c:v>
                </c:pt>
                <c:pt idx="8">
                  <c:v>2.2000000000000002</c:v>
                </c:pt>
                <c:pt idx="9">
                  <c:v>2.6</c:v>
                </c:pt>
                <c:pt idx="10">
                  <c:v>2.2999999999999998</c:v>
                </c:pt>
                <c:pt idx="11">
                  <c:v>2.2999999999999998</c:v>
                </c:pt>
                <c:pt idx="12">
                  <c:v>1.8000000000000003</c:v>
                </c:pt>
                <c:pt idx="13">
                  <c:v>2.1</c:v>
                </c:pt>
                <c:pt idx="14">
                  <c:v>2.1</c:v>
                </c:pt>
                <c:pt idx="15">
                  <c:v>1.8000000000000003</c:v>
                </c:pt>
                <c:pt idx="16">
                  <c:v>1.8000000000000003</c:v>
                </c:pt>
                <c:pt idx="17">
                  <c:v>1.8000000000000003</c:v>
                </c:pt>
                <c:pt idx="18">
                  <c:v>1.9000000000000001</c:v>
                </c:pt>
                <c:pt idx="19">
                  <c:v>1.9000000000000001</c:v>
                </c:pt>
                <c:pt idx="20">
                  <c:v>1.5000000000000002</c:v>
                </c:pt>
              </c:numCache>
            </c:numRef>
          </c:val>
        </c:ser>
        <c:axId val="168002304"/>
        <c:axId val="168003840"/>
      </c:barChart>
      <c:catAx>
        <c:axId val="168002304"/>
        <c:scaling>
          <c:orientation val="maxMin"/>
        </c:scaling>
        <c:axPos val="l"/>
        <c:numFmt formatCode="General" sourceLinked="0"/>
        <c:tickLblPos val="nextTo"/>
        <c:txPr>
          <a:bodyPr/>
          <a:lstStyle/>
          <a:p>
            <a:pPr>
              <a:defRPr sz="1400" baseline="0"/>
            </a:pPr>
            <a:endParaRPr lang="it-IT"/>
          </a:p>
        </c:txPr>
        <c:crossAx val="168003840"/>
        <c:crosses val="autoZero"/>
        <c:auto val="1"/>
        <c:lblAlgn val="ctr"/>
        <c:lblOffset val="100"/>
      </c:catAx>
      <c:valAx>
        <c:axId val="168003840"/>
        <c:scaling>
          <c:orientation val="minMax"/>
        </c:scaling>
        <c:axPos val="t"/>
        <c:majorGridlines/>
        <c:numFmt formatCode="0" sourceLinked="0"/>
        <c:tickLblPos val="nextTo"/>
        <c:crossAx val="168002304"/>
        <c:crosses val="autoZero"/>
        <c:crossBetween val="between"/>
        <c:majorUnit val="1"/>
      </c:valAx>
    </c:plotArea>
    <c:plotVisOnly val="1"/>
    <c:dispBlanksAs val="gap"/>
  </c:chart>
  <c:txPr>
    <a:bodyPr/>
    <a:lstStyle/>
    <a:p>
      <a:pPr>
        <a:defRPr sz="1200" baseline="0">
          <a:latin typeface="Arial Narrow" pitchFamily="34" charset="0"/>
        </a:defRPr>
      </a:pPr>
      <a:endParaRPr lang="it-IT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plotArea>
      <c:layout>
        <c:manualLayout>
          <c:layoutTarget val="inner"/>
          <c:xMode val="edge"/>
          <c:yMode val="edge"/>
          <c:x val="0.34417337739056492"/>
          <c:y val="5.2565439455203609E-2"/>
          <c:w val="0.61307047126185532"/>
          <c:h val="0.7129273218008455"/>
        </c:manualLayout>
      </c:layout>
      <c:barChart>
        <c:barDir val="bar"/>
        <c:grouping val="percentStacked"/>
        <c:ser>
          <c:idx val="0"/>
          <c:order val="0"/>
          <c:tx>
            <c:strRef>
              <c:f>Foglio1!$B$1</c:f>
              <c:strCache>
                <c:ptCount val="1"/>
                <c:pt idx="0">
                  <c:v>Professioni culturali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Foglio1!$A$2:$A$7</c:f>
              <c:strCache>
                <c:ptCount val="6"/>
                <c:pt idx="0">
                  <c:v>Rappresentazioni artistiche</c:v>
                </c:pt>
                <c:pt idx="1">
                  <c:v>Creazioni artistiche, letterarie, restauro</c:v>
                </c:pt>
                <c:pt idx="2">
                  <c:v>Gestione teatri e altre strutture simili</c:v>
                </c:pt>
                <c:pt idx="3">
                  <c:v>Attività di biblioteche e archivi</c:v>
                </c:pt>
                <c:pt idx="4">
                  <c:v>Attività dei musei, gestione monumenti</c:v>
                </c:pt>
                <c:pt idx="5">
                  <c:v>TOTALE SETTORI CULTURALI</c:v>
                </c:pt>
              </c:strCache>
            </c:strRef>
          </c:cat>
          <c:val>
            <c:numRef>
              <c:f>Foglio1!$B$2:$B$7</c:f>
              <c:numCache>
                <c:formatCode>0%</c:formatCode>
                <c:ptCount val="6"/>
                <c:pt idx="0">
                  <c:v>0.86646610704061156</c:v>
                </c:pt>
                <c:pt idx="1">
                  <c:v>0.80406807804068081</c:v>
                </c:pt>
                <c:pt idx="2">
                  <c:v>0.77396083819993433</c:v>
                </c:pt>
                <c:pt idx="3">
                  <c:v>0.30000000000000032</c:v>
                </c:pt>
                <c:pt idx="4">
                  <c:v>0.10433910208176574</c:v>
                </c:pt>
                <c:pt idx="5">
                  <c:v>0.78920595715902964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Altre professioni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cat>
            <c:strRef>
              <c:f>Foglio1!$A$2:$A$7</c:f>
              <c:strCache>
                <c:ptCount val="6"/>
                <c:pt idx="0">
                  <c:v>Rappresentazioni artistiche</c:v>
                </c:pt>
                <c:pt idx="1">
                  <c:v>Creazioni artistiche, letterarie, restauro</c:v>
                </c:pt>
                <c:pt idx="2">
                  <c:v>Gestione teatri e altre strutture simili</c:v>
                </c:pt>
                <c:pt idx="3">
                  <c:v>Attività di biblioteche e archivi</c:v>
                </c:pt>
                <c:pt idx="4">
                  <c:v>Attività dei musei, gestione monumenti</c:v>
                </c:pt>
                <c:pt idx="5">
                  <c:v>TOTALE SETTORI CULTURALI</c:v>
                </c:pt>
              </c:strCache>
            </c:strRef>
          </c:cat>
          <c:val>
            <c:numRef>
              <c:f>Foglio1!$C$2:$C$7</c:f>
              <c:numCache>
                <c:formatCode>0%</c:formatCode>
                <c:ptCount val="6"/>
                <c:pt idx="0">
                  <c:v>0.1335338929593867</c:v>
                </c:pt>
                <c:pt idx="1">
                  <c:v>0.19593192195931919</c:v>
                </c:pt>
                <c:pt idx="2">
                  <c:v>0.22603916180006894</c:v>
                </c:pt>
                <c:pt idx="3">
                  <c:v>0.70000000000000062</c:v>
                </c:pt>
                <c:pt idx="4">
                  <c:v>0.89566089791823422</c:v>
                </c:pt>
                <c:pt idx="5">
                  <c:v>0.21079404284097236</c:v>
                </c:pt>
              </c:numCache>
            </c:numRef>
          </c:val>
        </c:ser>
        <c:gapWidth val="70"/>
        <c:overlap val="100"/>
        <c:axId val="181870592"/>
        <c:axId val="181872128"/>
      </c:barChart>
      <c:catAx>
        <c:axId val="181870592"/>
        <c:scaling>
          <c:orientation val="maxMin"/>
        </c:scaling>
        <c:axPos val="l"/>
        <c:numFmt formatCode="General" sourceLinked="0"/>
        <c:majorTickMark val="cross"/>
        <c:tickLblPos val="nextTo"/>
        <c:spPr>
          <a:ln w="6350">
            <a:solidFill>
              <a:schemeClr val="tx1"/>
            </a:solidFill>
          </a:ln>
        </c:spPr>
        <c:crossAx val="181872128"/>
        <c:crosses val="autoZero"/>
        <c:auto val="1"/>
        <c:lblAlgn val="ctr"/>
        <c:lblOffset val="100"/>
      </c:catAx>
      <c:valAx>
        <c:axId val="181872128"/>
        <c:scaling>
          <c:orientation val="minMax"/>
        </c:scaling>
        <c:axPos val="t"/>
        <c:majorGridlines>
          <c:spPr>
            <a:ln w="6350">
              <a:solidFill>
                <a:schemeClr val="bg1">
                  <a:lumMod val="50000"/>
                </a:schemeClr>
              </a:solidFill>
            </a:ln>
          </c:spPr>
        </c:majorGridlines>
        <c:numFmt formatCode="0%" sourceLinked="1"/>
        <c:tickLblPos val="high"/>
        <c:spPr>
          <a:ln>
            <a:noFill/>
          </a:ln>
        </c:spPr>
        <c:crossAx val="181870592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0.30863341946474288"/>
          <c:y val="0.8856552703294408"/>
          <c:w val="0.63257068466159938"/>
          <c:h val="5.7884800763540918E-2"/>
        </c:manualLayout>
      </c:layout>
    </c:legend>
    <c:plotVisOnly val="1"/>
    <c:dispBlanksAs val="gap"/>
  </c:chart>
  <c:spPr>
    <a:noFill/>
    <a:ln>
      <a:noFill/>
    </a:ln>
  </c:spPr>
  <c:txPr>
    <a:bodyPr/>
    <a:lstStyle/>
    <a:p>
      <a:pPr>
        <a:defRPr sz="1200" baseline="0">
          <a:latin typeface="Arial Narrow" pitchFamily="34" charset="0"/>
        </a:defRPr>
      </a:pPr>
      <a:endParaRPr lang="it-IT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B943AF-0DFC-4173-B148-9AE4A11CAB1F}" type="datetimeFigureOut">
              <a:rPr lang="it-IT" smtClean="0"/>
              <a:pPr/>
              <a:t>13/09/2019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D0F9D8-0DB1-4C13-870B-353ECC9125D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461770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Diapositiva titolo">
    <p:bg>
      <p:bgPr>
        <a:blipFill dpi="0" rotWithShape="0">
          <a:blip r:embed="rId2" cstate="print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5796136" y="404664"/>
            <a:ext cx="3168352" cy="86409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Fare clic sull'icona per inserire un'immagine</a:t>
            </a:r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7F3093-2A90-4045-9A3C-095A46171E8B}" type="datetimeFigureOut">
              <a:rPr lang="it-IT" smtClean="0"/>
              <a:pPr/>
              <a:t>13/09/2019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5750FD-6C76-48FC-A7D0-A9D5FE9A7D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7F3093-2A90-4045-9A3C-095A46171E8B}" type="datetimeFigureOut">
              <a:rPr lang="it-IT" smtClean="0"/>
              <a:pPr/>
              <a:t>13/09/2019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5750FD-6C76-48FC-A7D0-A9D5FE9A7D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7F3093-2A90-4045-9A3C-095A46171E8B}" type="datetimeFigureOut">
              <a:rPr lang="it-IT" smtClean="0"/>
              <a:pPr/>
              <a:t>13/09/2019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5750FD-6C76-48FC-A7D0-A9D5FE9A7D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F3093-2A90-4045-9A3C-095A46171E8B}" type="datetimeFigureOut">
              <a:rPr lang="it-IT" smtClean="0"/>
              <a:pPr/>
              <a:t>13/09/2019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750FD-6C76-48FC-A7D0-A9D5FE9A7D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7F3093-2A90-4045-9A3C-095A46171E8B}" type="datetimeFigureOut">
              <a:rPr lang="it-IT" smtClean="0"/>
              <a:pPr/>
              <a:t>13/09/2019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5750FD-6C76-48FC-A7D0-A9D5FE9A7D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1 2"/>
          <p:cNvCxnSpPr/>
          <p:nvPr/>
        </p:nvCxnSpPr>
        <p:spPr>
          <a:xfrm>
            <a:off x="69850" y="764704"/>
            <a:ext cx="8928100" cy="0"/>
          </a:xfrm>
          <a:prstGeom prst="line">
            <a:avLst/>
          </a:prstGeom>
          <a:ln w="31750">
            <a:solidFill>
              <a:srgbClr val="A319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ttangolo 3"/>
          <p:cNvSpPr/>
          <p:nvPr/>
        </p:nvSpPr>
        <p:spPr>
          <a:xfrm>
            <a:off x="0" y="6525344"/>
            <a:ext cx="9144000" cy="359644"/>
          </a:xfrm>
          <a:prstGeom prst="rect">
            <a:avLst/>
          </a:prstGeom>
          <a:solidFill>
            <a:srgbClr val="A319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06090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pic>
        <p:nvPicPr>
          <p:cNvPr id="8" name="Immagine 7" descr="Irpet_marchio_w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172400" y="6559028"/>
            <a:ext cx="900000" cy="2543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7F3093-2A90-4045-9A3C-095A46171E8B}" type="datetimeFigureOut">
              <a:rPr lang="it-IT" smtClean="0"/>
              <a:pPr/>
              <a:t>13/09/2019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5750FD-6C76-48FC-A7D0-A9D5FE9A7D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7F3093-2A90-4045-9A3C-095A46171E8B}" type="datetimeFigureOut">
              <a:rPr lang="it-IT" smtClean="0"/>
              <a:pPr/>
              <a:t>13/09/2019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5750FD-6C76-48FC-A7D0-A9D5FE9A7D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7F3093-2A90-4045-9A3C-095A46171E8B}" type="datetimeFigureOut">
              <a:rPr lang="it-IT" smtClean="0"/>
              <a:pPr/>
              <a:t>13/09/2019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5750FD-6C76-48FC-A7D0-A9D5FE9A7D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7F3093-2A90-4045-9A3C-095A46171E8B}" type="datetimeFigureOut">
              <a:rPr lang="it-IT" smtClean="0"/>
              <a:pPr/>
              <a:t>13/09/2019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5750FD-6C76-48FC-A7D0-A9D5FE9A7D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7F3093-2A90-4045-9A3C-095A46171E8B}" type="datetimeFigureOut">
              <a:rPr lang="it-IT" smtClean="0"/>
              <a:pPr/>
              <a:t>13/09/2019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5750FD-6C76-48FC-A7D0-A9D5FE9A7D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7F3093-2A90-4045-9A3C-095A46171E8B}" type="datetimeFigureOut">
              <a:rPr lang="it-IT" smtClean="0"/>
              <a:pPr/>
              <a:t>13/09/2019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5750FD-6C76-48FC-A7D0-A9D5FE9A7D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147F3093-2A90-4045-9A3C-095A46171E8B}" type="datetimeFigureOut">
              <a:rPr lang="it-IT" smtClean="0"/>
              <a:pPr/>
              <a:t>13/09/2019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E85750FD-6C76-48FC-A7D0-A9D5FE9A7D8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idx="4294967295"/>
          </p:nvPr>
        </p:nvSpPr>
        <p:spPr>
          <a:xfrm>
            <a:off x="395536" y="1412776"/>
            <a:ext cx="8424936" cy="2448272"/>
          </a:xfrm>
        </p:spPr>
        <p:txBody>
          <a:bodyPr/>
          <a:lstStyle/>
          <a:p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sz="4000" b="1" dirty="0" smtClean="0"/>
              <a:t>IMPRESE E OCCUPAZIONI CULTURALI. UNA PRIMA ESPLORAZIONE DELLE POTENZIALITA’ </a:t>
            </a:r>
            <a:r>
              <a:rPr lang="it-IT" sz="4000" b="1" dirty="0" err="1" smtClean="0"/>
              <a:t>DI</a:t>
            </a:r>
            <a:r>
              <a:rPr lang="it-IT" sz="4000" b="1" dirty="0" smtClean="0"/>
              <a:t> INTEGRAZIONE DELLE FONTI</a:t>
            </a: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sz="1800" b="1" dirty="0" smtClean="0"/>
              <a:t/>
            </a:r>
            <a:br>
              <a:rPr lang="it-IT" sz="1800" b="1" dirty="0" smtClean="0"/>
            </a:br>
            <a:r>
              <a:rPr lang="it-IT" sz="2000" b="1" i="1" dirty="0" smtClean="0"/>
              <a:t>Annalisa </a:t>
            </a:r>
            <a:r>
              <a:rPr lang="it-IT" sz="2000" b="1" i="1" cap="small" dirty="0" smtClean="0"/>
              <a:t>Cicerchia (ISTAT)</a:t>
            </a:r>
            <a:r>
              <a:rPr lang="it-IT" sz="2000" b="1" i="1" dirty="0" smtClean="0"/>
              <a:t>, Sara </a:t>
            </a:r>
            <a:r>
              <a:rPr lang="it-IT" sz="2000" b="1" i="1" cap="small" dirty="0" smtClean="0"/>
              <a:t>Gigante </a:t>
            </a:r>
            <a:r>
              <a:rPr lang="it-IT" sz="2000" b="1" i="1" dirty="0" smtClean="0"/>
              <a:t>(ISTAT), Francesca </a:t>
            </a:r>
            <a:r>
              <a:rPr lang="it-IT" sz="2000" b="1" i="1" cap="small" dirty="0" smtClean="0"/>
              <a:t>Rossetti </a:t>
            </a:r>
            <a:r>
              <a:rPr lang="it-IT" sz="2000" b="1" i="1" dirty="0" smtClean="0"/>
              <a:t>(ISTAT), Sabrina </a:t>
            </a:r>
            <a:r>
              <a:rPr lang="it-IT" sz="2000" b="1" i="1" cap="small" dirty="0" smtClean="0"/>
              <a:t>Iommi (IRPET),</a:t>
            </a:r>
            <a:r>
              <a:rPr lang="it-IT" sz="2000" b="1" i="1" dirty="0" smtClean="0"/>
              <a:t> Donatella </a:t>
            </a:r>
            <a:r>
              <a:rPr lang="it-IT" sz="2000" b="1" i="1" cap="small" dirty="0" smtClean="0"/>
              <a:t>Marinari (IRPET)</a:t>
            </a:r>
            <a:endParaRPr lang="it-IT" sz="2000" b="1" cap="small" dirty="0"/>
          </a:p>
        </p:txBody>
      </p:sp>
      <p:sp>
        <p:nvSpPr>
          <p:cNvPr id="5" name="Sottotitolo 2"/>
          <p:cNvSpPr txBox="1">
            <a:spLocks/>
          </p:cNvSpPr>
          <p:nvPr/>
        </p:nvSpPr>
        <p:spPr bwMode="auto">
          <a:xfrm>
            <a:off x="0" y="5589240"/>
            <a:ext cx="914400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7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XL Conferenza scientifica </a:t>
            </a:r>
            <a:r>
              <a:rPr kumimoji="0" lang="it-IT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annuale </a:t>
            </a:r>
            <a:r>
              <a:rPr kumimoji="0" lang="it-IT" sz="7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AISRe</a:t>
            </a:r>
            <a:endParaRPr kumimoji="0" lang="it-IT" sz="7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it-IT" sz="7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Oltre la crisi: Rinnovamento, Ricostruzione e Sviluppo dei territori</a:t>
            </a:r>
            <a:endParaRPr kumimoji="0" lang="it-IT" sz="72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6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L’Aquila, 16-18 Settembre 2019</a:t>
            </a:r>
            <a:endParaRPr kumimoji="0" lang="it-IT" sz="6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Immagine 5" descr="Irpet_marchio_comp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480" y="260648"/>
            <a:ext cx="3240000" cy="710583"/>
          </a:xfrm>
          <a:prstGeom prst="rect">
            <a:avLst/>
          </a:prstGeom>
        </p:spPr>
      </p:pic>
      <p:pic>
        <p:nvPicPr>
          <p:cNvPr id="4098" name="Picture 2" descr="https://www.istat.it/img/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32656"/>
            <a:ext cx="3543300" cy="60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46856" y="-27384"/>
            <a:ext cx="8229600" cy="908720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</a:pPr>
            <a:r>
              <a:rPr lang="it-IT" i="1" dirty="0" smtClean="0"/>
              <a:t>Conclusioni</a:t>
            </a:r>
            <a:endParaRPr lang="it-IT" i="1" dirty="0"/>
          </a:p>
        </p:txBody>
      </p:sp>
      <p:sp>
        <p:nvSpPr>
          <p:cNvPr id="3" name="Sottotitolo 2"/>
          <p:cNvSpPr txBox="1">
            <a:spLocks/>
          </p:cNvSpPr>
          <p:nvPr/>
        </p:nvSpPr>
        <p:spPr bwMode="auto">
          <a:xfrm>
            <a:off x="251520" y="1340768"/>
            <a:ext cx="8712968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80000" lvl="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it-IT" sz="2000" dirty="0" smtClean="0"/>
              <a:t> Si tratta per il momento di una prima indagine esplorativa, con risultati provvisori e migliorabili;</a:t>
            </a:r>
          </a:p>
          <a:p>
            <a:pPr marL="180000" lvl="0">
              <a:lnSpc>
                <a:spcPct val="120000"/>
              </a:lnSpc>
              <a:defRPr/>
            </a:pPr>
            <a:endParaRPr lang="it-IT" sz="2000" dirty="0" smtClean="0"/>
          </a:p>
          <a:p>
            <a:pPr marL="180000" lvl="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it-IT" sz="2000" dirty="0" smtClean="0"/>
              <a:t> Il punto di partenza è che l’occupazione nel settore culturale e creativo è un fenomeno di difficile rappresentazione statistica, e tuttavia sempre più importante da quantificare e sottoporre a monitoraggio. </a:t>
            </a:r>
          </a:p>
          <a:p>
            <a:pPr marL="180000" lvl="0">
              <a:lnSpc>
                <a:spcPct val="120000"/>
              </a:lnSpc>
              <a:defRPr/>
            </a:pPr>
            <a:endParaRPr lang="it-IT" sz="2000" dirty="0" smtClean="0"/>
          </a:p>
          <a:p>
            <a:pPr marL="180000" lvl="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it-IT" sz="2000" dirty="0" smtClean="0"/>
              <a:t> L’obiettivo è quello di raggiungere una sistematica integrazione delle fonti disponibili che, oltre a ridurre lo </a:t>
            </a:r>
            <a:r>
              <a:rPr lang="it-IT" sz="2000" i="1" dirty="0" err="1" smtClean="0"/>
              <a:t>statistical</a:t>
            </a:r>
            <a:r>
              <a:rPr lang="it-IT" sz="2000" i="1" dirty="0" smtClean="0"/>
              <a:t> </a:t>
            </a:r>
            <a:r>
              <a:rPr lang="it-IT" sz="2000" i="1" dirty="0" err="1" smtClean="0"/>
              <a:t>burden</a:t>
            </a:r>
            <a:r>
              <a:rPr lang="it-IT" sz="2000" dirty="0" smtClean="0"/>
              <a:t> sui rispondenti e i costi di rilevazioni mirate,  potrebbe facilitare la lettura di un settore di attività strategico per molte regioni italiane.</a:t>
            </a:r>
            <a:endParaRPr kumimoji="0" lang="it-IT" sz="2000" b="1" i="0" u="none" strike="noStrike" kern="1200" cap="all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idx="4294967295"/>
          </p:nvPr>
        </p:nvSpPr>
        <p:spPr>
          <a:xfrm>
            <a:off x="395536" y="1412776"/>
            <a:ext cx="8424936" cy="2448272"/>
          </a:xfrm>
        </p:spPr>
        <p:txBody>
          <a:bodyPr/>
          <a:lstStyle/>
          <a:p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sz="4000" b="1" dirty="0" smtClean="0"/>
              <a:t>IMPRESE E OCCUPAZIONI CULTURALI. UNA PRIMA ESPLORAZIONE DELLE POTENZIALITA’ </a:t>
            </a:r>
            <a:r>
              <a:rPr lang="it-IT" sz="4000" b="1" dirty="0" err="1" smtClean="0"/>
              <a:t>DI</a:t>
            </a:r>
            <a:r>
              <a:rPr lang="it-IT" sz="4000" b="1" dirty="0" smtClean="0"/>
              <a:t> INTEGRAZIONE DELLE FONTI</a:t>
            </a: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sz="1800" b="1" dirty="0" smtClean="0"/>
              <a:t/>
            </a:r>
            <a:br>
              <a:rPr lang="it-IT" sz="1800" b="1" dirty="0" smtClean="0"/>
            </a:br>
            <a:r>
              <a:rPr lang="it-IT" sz="2000" b="1" i="1" dirty="0" smtClean="0"/>
              <a:t>Annalisa </a:t>
            </a:r>
            <a:r>
              <a:rPr lang="it-IT" sz="2000" b="1" i="1" cap="small" dirty="0" smtClean="0"/>
              <a:t>Cicerchia (ISTAT)</a:t>
            </a:r>
            <a:r>
              <a:rPr lang="it-IT" sz="2000" b="1" i="1" dirty="0" smtClean="0"/>
              <a:t>, Sara </a:t>
            </a:r>
            <a:r>
              <a:rPr lang="it-IT" sz="2000" b="1" i="1" cap="small" dirty="0" smtClean="0"/>
              <a:t>Gigante </a:t>
            </a:r>
            <a:r>
              <a:rPr lang="it-IT" sz="2000" b="1" i="1" dirty="0" smtClean="0"/>
              <a:t>(ISTAT), Francesca </a:t>
            </a:r>
            <a:r>
              <a:rPr lang="it-IT" sz="2000" b="1" i="1" cap="small" dirty="0" smtClean="0"/>
              <a:t>Rossetti </a:t>
            </a:r>
            <a:r>
              <a:rPr lang="it-IT" sz="2000" b="1" i="1" dirty="0" smtClean="0"/>
              <a:t>(ISTAT), Sabrina </a:t>
            </a:r>
            <a:r>
              <a:rPr lang="it-IT" sz="2000" b="1" i="1" cap="small" dirty="0" smtClean="0"/>
              <a:t>Iommi (IRPET),</a:t>
            </a:r>
            <a:r>
              <a:rPr lang="it-IT" sz="2000" b="1" i="1" dirty="0" smtClean="0"/>
              <a:t> Donatella </a:t>
            </a:r>
            <a:r>
              <a:rPr lang="it-IT" sz="2000" b="1" i="1" cap="small" dirty="0" smtClean="0"/>
              <a:t>Marinari (IRPET)</a:t>
            </a:r>
            <a:endParaRPr lang="it-IT" sz="2000" b="1" cap="small" dirty="0"/>
          </a:p>
        </p:txBody>
      </p:sp>
      <p:sp>
        <p:nvSpPr>
          <p:cNvPr id="5" name="Sottotitolo 2"/>
          <p:cNvSpPr txBox="1">
            <a:spLocks/>
          </p:cNvSpPr>
          <p:nvPr/>
        </p:nvSpPr>
        <p:spPr bwMode="auto">
          <a:xfrm>
            <a:off x="0" y="5589240"/>
            <a:ext cx="914400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7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XL Conferenza scientifica </a:t>
            </a:r>
            <a:r>
              <a:rPr kumimoji="0" lang="it-IT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annuale </a:t>
            </a:r>
            <a:r>
              <a:rPr kumimoji="0" lang="it-IT" sz="7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AISRe</a:t>
            </a:r>
            <a:endParaRPr kumimoji="0" lang="it-IT" sz="7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it-IT" sz="7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Oltre la crisi: Rinnovamento, Ricostruzione e Sviluppo dei territori</a:t>
            </a:r>
            <a:endParaRPr kumimoji="0" lang="it-IT" sz="72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6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L’Aquila, 16-18 Settembre 2019</a:t>
            </a:r>
            <a:endParaRPr kumimoji="0" lang="it-IT" sz="6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Immagine 5" descr="Irpet_marchio_comp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480" y="260648"/>
            <a:ext cx="3240000" cy="710583"/>
          </a:xfrm>
          <a:prstGeom prst="rect">
            <a:avLst/>
          </a:prstGeom>
        </p:spPr>
      </p:pic>
      <p:pic>
        <p:nvPicPr>
          <p:cNvPr id="4098" name="Picture 2" descr="https://www.istat.it/img/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32656"/>
            <a:ext cx="3543300" cy="60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46856" y="-27384"/>
            <a:ext cx="8229600" cy="908720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</a:pPr>
            <a:r>
              <a:rPr lang="it-IT" sz="3200" i="1" dirty="0" smtClean="0"/>
              <a:t>Quali misure per l’occupazione culturale?</a:t>
            </a:r>
            <a:endParaRPr lang="it-IT" sz="3200" i="1" dirty="0"/>
          </a:p>
        </p:txBody>
      </p:sp>
      <p:sp>
        <p:nvSpPr>
          <p:cNvPr id="3" name="Sottotitolo 2"/>
          <p:cNvSpPr txBox="1">
            <a:spLocks/>
          </p:cNvSpPr>
          <p:nvPr/>
        </p:nvSpPr>
        <p:spPr bwMode="auto">
          <a:xfrm>
            <a:off x="251520" y="836712"/>
            <a:ext cx="8712968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80000" lvl="0">
              <a:lnSpc>
                <a:spcPct val="120000"/>
              </a:lnSpc>
              <a:defRPr/>
            </a:pPr>
            <a:r>
              <a:rPr lang="it-IT" sz="2000" dirty="0" smtClean="0"/>
              <a:t>Tra i molti modi in cui può manifestarsi </a:t>
            </a:r>
            <a:r>
              <a:rPr lang="it-IT" sz="2000" b="1" dirty="0" smtClean="0"/>
              <a:t>l'interazione tra cultura ed economia</a:t>
            </a:r>
            <a:r>
              <a:rPr lang="it-IT" sz="2000" dirty="0" smtClean="0"/>
              <a:t>, la creazione di </a:t>
            </a:r>
            <a:r>
              <a:rPr lang="it-IT" sz="2000" b="1" dirty="0" smtClean="0"/>
              <a:t>opportunità di lavoro </a:t>
            </a:r>
            <a:r>
              <a:rPr lang="it-IT" sz="2000" dirty="0" smtClean="0"/>
              <a:t>è sicuramente uno degli aspetti più rilevanti.</a:t>
            </a:r>
          </a:p>
          <a:p>
            <a:pPr marL="180000" lvl="0">
              <a:lnSpc>
                <a:spcPct val="120000"/>
              </a:lnSpc>
              <a:defRPr/>
            </a:pPr>
            <a:endParaRPr lang="it-IT" sz="800" dirty="0" smtClean="0"/>
          </a:p>
          <a:p>
            <a:pPr marL="180000" lvl="0">
              <a:lnSpc>
                <a:spcPct val="120000"/>
              </a:lnSpc>
              <a:defRPr/>
            </a:pPr>
            <a:r>
              <a:rPr lang="it-IT" sz="2000" dirty="0" smtClean="0"/>
              <a:t>Inoltre l’occupazione culturale presenta alcune </a:t>
            </a:r>
            <a:r>
              <a:rPr lang="it-IT" sz="2000" b="1" dirty="0" smtClean="0"/>
              <a:t>caratteristiche positive</a:t>
            </a:r>
            <a:r>
              <a:rPr lang="it-IT" sz="2000" dirty="0" smtClean="0"/>
              <a:t>: alta incidenza di </a:t>
            </a:r>
            <a:r>
              <a:rPr lang="it-IT" sz="2000" b="1" dirty="0" smtClean="0"/>
              <a:t>donne</a:t>
            </a:r>
            <a:r>
              <a:rPr lang="it-IT" sz="2000" dirty="0" smtClean="0"/>
              <a:t> e </a:t>
            </a:r>
            <a:r>
              <a:rPr lang="it-IT" sz="2000" b="1" dirty="0" smtClean="0"/>
              <a:t>titoli di studio elevati</a:t>
            </a:r>
            <a:r>
              <a:rPr lang="it-IT" sz="2000" dirty="0" smtClean="0"/>
              <a:t>, potenzialità connesse al ricco </a:t>
            </a:r>
            <a:r>
              <a:rPr lang="it-IT" sz="2000" b="1" dirty="0" smtClean="0"/>
              <a:t>patrimonio italiano</a:t>
            </a:r>
            <a:r>
              <a:rPr lang="it-IT" sz="2000" dirty="0" smtClean="0"/>
              <a:t>, ricadute positive in termini di </a:t>
            </a:r>
            <a:r>
              <a:rPr lang="it-IT" sz="2000" b="1" dirty="0" smtClean="0"/>
              <a:t>coesione sociale </a:t>
            </a:r>
            <a:r>
              <a:rPr lang="it-IT" sz="2000" dirty="0" smtClean="0"/>
              <a:t>e</a:t>
            </a:r>
            <a:r>
              <a:rPr lang="it-IT" sz="2000" b="1" dirty="0" smtClean="0"/>
              <a:t> benessere</a:t>
            </a:r>
            <a:r>
              <a:rPr lang="it-IT" sz="2000" dirty="0" smtClean="0"/>
              <a:t>. </a:t>
            </a:r>
          </a:p>
          <a:p>
            <a:pPr marL="180000" lvl="0">
              <a:lnSpc>
                <a:spcPct val="120000"/>
              </a:lnSpc>
              <a:defRPr/>
            </a:pPr>
            <a:endParaRPr lang="it-IT" sz="800" dirty="0" smtClean="0"/>
          </a:p>
          <a:p>
            <a:pPr marL="180000" lvl="0">
              <a:lnSpc>
                <a:spcPct val="120000"/>
              </a:lnSpc>
              <a:defRPr/>
            </a:pPr>
            <a:r>
              <a:rPr lang="it-IT" sz="2000" dirty="0" smtClean="0"/>
              <a:t>Tuttavia, </a:t>
            </a:r>
            <a:r>
              <a:rPr lang="it-IT" sz="2000" b="1" dirty="0" smtClean="0"/>
              <a:t>quantità e qualità dell’occupazione culturale </a:t>
            </a:r>
            <a:r>
              <a:rPr lang="it-IT" sz="2000" dirty="0" smtClean="0"/>
              <a:t>sono </a:t>
            </a:r>
            <a:r>
              <a:rPr lang="it-IT" sz="2000" b="1" dirty="0" smtClean="0"/>
              <a:t>difficili da misurare</a:t>
            </a:r>
            <a:r>
              <a:rPr lang="it-IT" sz="2000" dirty="0" smtClean="0"/>
              <a:t>, sia per caratteristiche specifiche (forte </a:t>
            </a:r>
            <a:r>
              <a:rPr lang="it-IT" sz="2000" b="1" dirty="0" smtClean="0"/>
              <a:t>intermittenza e saltuarietà </a:t>
            </a:r>
            <a:r>
              <a:rPr lang="it-IT" sz="2000" dirty="0" smtClean="0"/>
              <a:t>dei periodi di prestazioni effettive, spesso affiancate da situazioni di “</a:t>
            </a:r>
            <a:r>
              <a:rPr lang="it-IT" sz="2000" i="1" dirty="0" smtClean="0"/>
              <a:t>multiple job holding”</a:t>
            </a:r>
            <a:r>
              <a:rPr lang="it-IT" sz="2000" dirty="0" smtClean="0"/>
              <a:t>), sia per la necessità di ricorrere ad una </a:t>
            </a:r>
            <a:r>
              <a:rPr lang="it-IT" sz="2000" b="1" dirty="0" smtClean="0"/>
              <a:t>pluralità di fonti informative</a:t>
            </a:r>
            <a:r>
              <a:rPr lang="it-IT" sz="2000" dirty="0" smtClean="0"/>
              <a:t>, ognuna con specifici punti di forza e limiti e con margini di sovrapposizione.</a:t>
            </a:r>
          </a:p>
          <a:p>
            <a:pPr marL="180000" lvl="0">
              <a:lnSpc>
                <a:spcPct val="120000"/>
              </a:lnSpc>
              <a:defRPr/>
            </a:pPr>
            <a:endParaRPr lang="it-IT" sz="800" dirty="0" smtClean="0"/>
          </a:p>
          <a:p>
            <a:pPr marL="180000" lvl="0">
              <a:lnSpc>
                <a:spcPct val="120000"/>
              </a:lnSpc>
              <a:defRPr/>
            </a:pPr>
            <a:endParaRPr lang="it-IT" sz="800" dirty="0" smtClean="0"/>
          </a:p>
          <a:p>
            <a:pPr marL="180000" lvl="0">
              <a:lnSpc>
                <a:spcPct val="120000"/>
              </a:lnSpc>
              <a:defRPr/>
            </a:pPr>
            <a:r>
              <a:rPr kumimoji="0" lang="it-IT" sz="2000" b="1" i="0" u="none" strike="noStrike" kern="1200" cap="all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Questo contributo esplora l’integrazione di fonti statistiche e amministrative a scala nazionale</a:t>
            </a:r>
            <a:r>
              <a:rPr kumimoji="0" lang="it-IT" sz="2000" b="1" i="0" u="none" strike="noStrike" kern="1200" cap="all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e regionale (Toscana), AL FINE </a:t>
            </a:r>
            <a:r>
              <a:rPr kumimoji="0" lang="it-IT" sz="2000" b="1" i="0" u="none" strike="noStrike" kern="1200" cap="all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DI</a:t>
            </a:r>
            <a:r>
              <a:rPr kumimoji="0" lang="it-IT" sz="2000" b="1" i="0" u="none" strike="noStrike" kern="1200" cap="all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RENDERLA SISTEMATICA e CONSENTIRE CONFRONTI TERRITORIALI AFFIDABILI.</a:t>
            </a:r>
            <a:endParaRPr kumimoji="0" lang="it-IT" sz="2000" b="1" i="0" u="none" strike="noStrike" kern="1200" cap="all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46856" y="-27384"/>
            <a:ext cx="8229600" cy="908720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</a:pPr>
            <a:r>
              <a:rPr lang="it-IT" i="1" dirty="0" smtClean="0"/>
              <a:t>L’Italia in Europa</a:t>
            </a:r>
            <a:endParaRPr lang="it-IT" i="1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/>
        </p:nvGraphicFramePr>
        <p:xfrm>
          <a:off x="5004048" y="1268760"/>
          <a:ext cx="4032448" cy="1270743"/>
        </p:xfrm>
        <a:graphic>
          <a:graphicData uri="http://schemas.openxmlformats.org/drawingml/2006/table">
            <a:tbl>
              <a:tblPr/>
              <a:tblGrid>
                <a:gridCol w="684755"/>
                <a:gridCol w="1259461"/>
                <a:gridCol w="936104"/>
                <a:gridCol w="1152128"/>
              </a:tblGrid>
              <a:tr h="170070">
                <a:tc rowSpan="2" gridSpan="2">
                  <a:txBody>
                    <a:bodyPr/>
                    <a:lstStyle/>
                    <a:p>
                      <a:pPr indent="180340" algn="just">
                        <a:lnSpc>
                          <a:spcPts val="1400"/>
                        </a:lnSpc>
                        <a:spcBef>
                          <a:spcPts val="1800"/>
                        </a:spcBef>
                        <a:spcAft>
                          <a:spcPts val="300"/>
                        </a:spcAft>
                      </a:pPr>
                      <a:endParaRPr lang="it-IT" sz="1400" dirty="0">
                        <a:solidFill>
                          <a:srgbClr val="B11F61"/>
                        </a:solidFill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49375" marR="493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80340" algn="ctr">
                        <a:lnSpc>
                          <a:spcPts val="1400"/>
                        </a:lnSpc>
                        <a:spcBef>
                          <a:spcPts val="1800"/>
                        </a:spcBef>
                        <a:spcAft>
                          <a:spcPts val="300"/>
                        </a:spcAft>
                      </a:pPr>
                      <a:r>
                        <a:rPr lang="it-IT" sz="1400" b="1">
                          <a:solidFill>
                            <a:srgbClr val="B11F6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NACE 3</a:t>
                      </a:r>
                      <a:endParaRPr lang="it-IT" sz="1400">
                        <a:solidFill>
                          <a:srgbClr val="B11F6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375" marR="493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81743"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400"/>
                        </a:lnSpc>
                        <a:spcBef>
                          <a:spcPts val="1800"/>
                        </a:spcBef>
                        <a:spcAft>
                          <a:spcPts val="300"/>
                        </a:spcAft>
                      </a:pPr>
                      <a:r>
                        <a:rPr lang="it-IT" sz="1800" baseline="1000" dirty="0">
                          <a:solidFill>
                            <a:srgbClr val="B11F6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SETTORI CULTURALI</a:t>
                      </a:r>
                      <a:endParaRPr lang="it-IT" sz="1800" baseline="1000" dirty="0">
                        <a:solidFill>
                          <a:srgbClr val="B11F6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375" marR="493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400"/>
                        </a:lnSpc>
                        <a:spcBef>
                          <a:spcPts val="1800"/>
                        </a:spcBef>
                        <a:spcAft>
                          <a:spcPts val="300"/>
                        </a:spcAft>
                      </a:pPr>
                      <a:r>
                        <a:rPr lang="it-IT" sz="1800" baseline="1000" dirty="0">
                          <a:solidFill>
                            <a:srgbClr val="B11F6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SETTORI NON CULTURALI</a:t>
                      </a:r>
                      <a:endParaRPr lang="it-IT" sz="1800" baseline="1000" dirty="0">
                        <a:solidFill>
                          <a:srgbClr val="B11F6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375" marR="493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019">
                <a:tc rowSpan="2">
                  <a:txBody>
                    <a:bodyPr/>
                    <a:lstStyle/>
                    <a:p>
                      <a:pPr indent="0" algn="l">
                        <a:lnSpc>
                          <a:spcPts val="1400"/>
                        </a:lnSpc>
                        <a:spcBef>
                          <a:spcPts val="1800"/>
                        </a:spcBef>
                        <a:spcAft>
                          <a:spcPts val="300"/>
                        </a:spcAft>
                      </a:pPr>
                      <a:r>
                        <a:rPr lang="it-IT" sz="1400" b="1" dirty="0" smtClean="0">
                          <a:solidFill>
                            <a:srgbClr val="B11F6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ISCO   4</a:t>
                      </a:r>
                      <a:endParaRPr lang="it-IT" sz="1400" dirty="0">
                        <a:solidFill>
                          <a:srgbClr val="B11F6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375" marR="493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Bef>
                          <a:spcPts val="1800"/>
                        </a:spcBef>
                        <a:spcAft>
                          <a:spcPts val="300"/>
                        </a:spcAft>
                      </a:pPr>
                      <a:r>
                        <a:rPr lang="it-IT" sz="1800" baseline="1000" dirty="0">
                          <a:solidFill>
                            <a:srgbClr val="B11F6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OCCUPAZIONI CULTURALI</a:t>
                      </a:r>
                      <a:endParaRPr lang="it-IT" sz="1800" baseline="1000" dirty="0">
                        <a:solidFill>
                          <a:srgbClr val="B11F6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375" marR="493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Bef>
                          <a:spcPts val="1800"/>
                        </a:spcBef>
                        <a:spcAft>
                          <a:spcPts val="300"/>
                        </a:spcAft>
                      </a:pPr>
                      <a:endParaRPr lang="it-IT" sz="1400" dirty="0">
                        <a:solidFill>
                          <a:srgbClr val="B11F6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375" marR="493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1F61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Bef>
                          <a:spcPts val="1800"/>
                        </a:spcBef>
                        <a:spcAft>
                          <a:spcPts val="300"/>
                        </a:spcAft>
                      </a:pPr>
                      <a:endParaRPr lang="it-IT" sz="1400" dirty="0">
                        <a:solidFill>
                          <a:srgbClr val="B11F6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375" marR="493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1F61">
                        <a:alpha val="50000"/>
                      </a:srgbClr>
                    </a:solidFill>
                  </a:tcPr>
                </a:tc>
              </a:tr>
              <a:tr h="25601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Bef>
                          <a:spcPts val="1800"/>
                        </a:spcBef>
                        <a:spcAft>
                          <a:spcPts val="300"/>
                        </a:spcAft>
                      </a:pPr>
                      <a:r>
                        <a:rPr lang="it-IT" sz="1800" baseline="1000" dirty="0">
                          <a:solidFill>
                            <a:srgbClr val="B11F6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OCCUPAZIONI    NON CULTURALI </a:t>
                      </a:r>
                      <a:endParaRPr lang="it-IT" sz="1800" baseline="1000" dirty="0">
                        <a:solidFill>
                          <a:srgbClr val="B11F6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375" marR="493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Bef>
                          <a:spcPts val="1800"/>
                        </a:spcBef>
                        <a:spcAft>
                          <a:spcPts val="300"/>
                        </a:spcAft>
                      </a:pPr>
                      <a:endParaRPr lang="it-IT" sz="1400" dirty="0">
                        <a:solidFill>
                          <a:srgbClr val="B11F6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375" marR="493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1F61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ts val="1400"/>
                        </a:lnSpc>
                        <a:spcBef>
                          <a:spcPts val="1800"/>
                        </a:spcBef>
                        <a:spcAft>
                          <a:spcPts val="300"/>
                        </a:spcAft>
                      </a:pPr>
                      <a:r>
                        <a:rPr lang="it-IT" sz="1400" dirty="0">
                          <a:solidFill>
                            <a:srgbClr val="B11F6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-</a:t>
                      </a:r>
                      <a:endParaRPr lang="it-IT" sz="1400" dirty="0">
                        <a:solidFill>
                          <a:srgbClr val="B11F6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375" marR="493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4932040" y="836712"/>
            <a:ext cx="41044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B11F61"/>
                </a:solidFill>
              </a:rPr>
              <a:t>APPROCCIO EUROSTAT (2012) SU IFL</a:t>
            </a:r>
            <a:endParaRPr lang="it-IT" sz="2000" b="1" dirty="0">
              <a:solidFill>
                <a:srgbClr val="B11F61"/>
              </a:solidFill>
            </a:endParaRPr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144016" y="836712"/>
          <a:ext cx="4427984" cy="2468880"/>
        </p:xfrm>
        <a:graphic>
          <a:graphicData uri="http://schemas.openxmlformats.org/drawingml/2006/table">
            <a:tbl>
              <a:tblPr/>
              <a:tblGrid>
                <a:gridCol w="1414103"/>
                <a:gridCol w="1250193"/>
                <a:gridCol w="878053"/>
                <a:gridCol w="885635"/>
              </a:tblGrid>
              <a:tr h="49912">
                <a:tc rowSpan="2">
                  <a:txBody>
                    <a:bodyPr/>
                    <a:lstStyle/>
                    <a:p>
                      <a:endParaRPr lang="it-IT" sz="18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 dirty="0">
                          <a:latin typeface="Arial Narrow" pitchFamily="34" charset="0"/>
                          <a:ea typeface="Times New Roman"/>
                          <a:cs typeface="Arial"/>
                        </a:rPr>
                        <a:t>Occupati culturali in </a:t>
                      </a:r>
                      <a:r>
                        <a:rPr lang="it-IT" sz="1800" dirty="0" smtClean="0">
                          <a:latin typeface="Arial Narrow" pitchFamily="34" charset="0"/>
                          <a:ea typeface="Times New Roman"/>
                          <a:cs typeface="Arial"/>
                        </a:rPr>
                        <a:t>migliaia. </a:t>
                      </a:r>
                      <a:r>
                        <a:rPr lang="it-IT" sz="1800" dirty="0">
                          <a:latin typeface="Arial Narrow" pitchFamily="34" charset="0"/>
                          <a:ea typeface="Times New Roman"/>
                          <a:cs typeface="Arial"/>
                        </a:rPr>
                        <a:t>2017</a:t>
                      </a:r>
                      <a:endParaRPr lang="it-IT" sz="18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 dirty="0">
                          <a:latin typeface="Arial Narrow"/>
                          <a:ea typeface="Times New Roman"/>
                          <a:cs typeface="Arial"/>
                        </a:rPr>
                        <a:t>% su totale occupazione</a:t>
                      </a:r>
                      <a:endParaRPr lang="it-IT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0795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>
                          <a:latin typeface="Arial Narrow" pitchFamily="34" charset="0"/>
                          <a:ea typeface="Times New Roman"/>
                          <a:cs typeface="Arial"/>
                        </a:rPr>
                        <a:t>2017</a:t>
                      </a:r>
                      <a:endParaRPr lang="it-IT" sz="18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>
                          <a:latin typeface="Arial Narrow" pitchFamily="34" charset="0"/>
                          <a:ea typeface="Times New Roman"/>
                          <a:cs typeface="Arial"/>
                        </a:rPr>
                        <a:t>2011</a:t>
                      </a:r>
                      <a:endParaRPr lang="it-IT" sz="18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>
                          <a:latin typeface="Arial Narrow" pitchFamily="34" charset="0"/>
                          <a:ea typeface="Times New Roman"/>
                          <a:cs typeface="Arial"/>
                        </a:rPr>
                        <a:t>ITALIA</a:t>
                      </a:r>
                      <a:endParaRPr lang="it-IT" sz="18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 dirty="0">
                          <a:latin typeface="Arial Narrow" pitchFamily="34" charset="0"/>
                          <a:ea typeface="Times New Roman"/>
                          <a:cs typeface="Arial"/>
                        </a:rPr>
                        <a:t>825,5</a:t>
                      </a:r>
                      <a:endParaRPr lang="it-IT" sz="18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>
                          <a:latin typeface="Arial Narrow" pitchFamily="34" charset="0"/>
                          <a:ea typeface="Times New Roman"/>
                          <a:cs typeface="Arial"/>
                        </a:rPr>
                        <a:t>3,6</a:t>
                      </a:r>
                      <a:endParaRPr lang="it-IT" sz="18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>
                          <a:latin typeface="Arial Narrow" pitchFamily="34" charset="0"/>
                          <a:ea typeface="Times New Roman"/>
                          <a:cs typeface="Arial"/>
                        </a:rPr>
                        <a:t>3,5</a:t>
                      </a:r>
                      <a:endParaRPr lang="it-IT" sz="18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>
                          <a:latin typeface="Arial Narrow" pitchFamily="34" charset="0"/>
                          <a:ea typeface="Times New Roman"/>
                          <a:cs typeface="Arial"/>
                        </a:rPr>
                        <a:t>FRANCIA</a:t>
                      </a:r>
                      <a:endParaRPr lang="it-IT" sz="18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 dirty="0">
                          <a:latin typeface="Arial Narrow" pitchFamily="34" charset="0"/>
                          <a:ea typeface="Times New Roman"/>
                          <a:cs typeface="Arial"/>
                        </a:rPr>
                        <a:t>939,4</a:t>
                      </a:r>
                      <a:endParaRPr lang="it-IT" sz="18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 dirty="0">
                          <a:latin typeface="Arial Narrow" pitchFamily="34" charset="0"/>
                          <a:ea typeface="Times New Roman"/>
                          <a:cs typeface="Arial"/>
                        </a:rPr>
                        <a:t>3,5</a:t>
                      </a:r>
                      <a:endParaRPr lang="it-IT" sz="18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>
                          <a:latin typeface="Arial Narrow" pitchFamily="34" charset="0"/>
                          <a:ea typeface="Times New Roman"/>
                          <a:cs typeface="Arial"/>
                        </a:rPr>
                        <a:t>3,4</a:t>
                      </a:r>
                      <a:endParaRPr lang="it-IT" sz="18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latin typeface="Arial Narrow" pitchFamily="34" charset="0"/>
                          <a:ea typeface="Times New Roman"/>
                          <a:cs typeface="Arial"/>
                        </a:rPr>
                        <a:t>GERMANIA </a:t>
                      </a:r>
                      <a:endParaRPr lang="it-IT" sz="18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>
                          <a:latin typeface="Arial Narrow" pitchFamily="34" charset="0"/>
                          <a:ea typeface="Times New Roman"/>
                          <a:cs typeface="Arial"/>
                        </a:rPr>
                        <a:t>1.663,7</a:t>
                      </a:r>
                      <a:endParaRPr lang="it-IT" sz="18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 dirty="0">
                          <a:latin typeface="Arial Narrow" pitchFamily="34" charset="0"/>
                          <a:ea typeface="Times New Roman"/>
                          <a:cs typeface="Arial"/>
                        </a:rPr>
                        <a:t>4,0</a:t>
                      </a:r>
                      <a:endParaRPr lang="it-IT" sz="18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>
                          <a:latin typeface="Arial Narrow" pitchFamily="34" charset="0"/>
                          <a:ea typeface="Times New Roman"/>
                          <a:cs typeface="Arial"/>
                        </a:rPr>
                        <a:t>4,1</a:t>
                      </a:r>
                      <a:endParaRPr lang="it-IT" sz="18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>
                          <a:latin typeface="Arial Narrow" pitchFamily="34" charset="0"/>
                          <a:ea typeface="Times New Roman"/>
                          <a:cs typeface="Arial"/>
                        </a:rPr>
                        <a:t>REGNO UNITO</a:t>
                      </a:r>
                      <a:endParaRPr lang="it-IT" sz="18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>
                          <a:latin typeface="Arial Narrow" pitchFamily="34" charset="0"/>
                          <a:ea typeface="Times New Roman"/>
                          <a:cs typeface="Arial"/>
                        </a:rPr>
                        <a:t>1.491,9</a:t>
                      </a:r>
                      <a:endParaRPr lang="it-IT" sz="18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 dirty="0">
                          <a:latin typeface="Arial Narrow" pitchFamily="34" charset="0"/>
                          <a:ea typeface="Times New Roman"/>
                          <a:cs typeface="Arial"/>
                        </a:rPr>
                        <a:t>4,7</a:t>
                      </a:r>
                      <a:endParaRPr lang="it-IT" sz="18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>
                          <a:latin typeface="Arial Narrow" pitchFamily="34" charset="0"/>
                          <a:ea typeface="Times New Roman"/>
                          <a:cs typeface="Arial"/>
                        </a:rPr>
                        <a:t>4,3</a:t>
                      </a:r>
                      <a:endParaRPr lang="it-IT" sz="18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>
                          <a:latin typeface="Arial Narrow" pitchFamily="34" charset="0"/>
                          <a:ea typeface="Times New Roman"/>
                          <a:cs typeface="Arial"/>
                        </a:rPr>
                        <a:t>SPAGNA</a:t>
                      </a:r>
                      <a:endParaRPr lang="it-IT" sz="18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>
                          <a:latin typeface="Arial Narrow" pitchFamily="34" charset="0"/>
                          <a:ea typeface="Times New Roman"/>
                          <a:cs typeface="Arial"/>
                        </a:rPr>
                        <a:t>671,6</a:t>
                      </a:r>
                      <a:endParaRPr lang="it-IT" sz="18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 dirty="0">
                          <a:latin typeface="Arial Narrow" pitchFamily="34" charset="0"/>
                          <a:ea typeface="Times New Roman"/>
                          <a:cs typeface="Arial"/>
                        </a:rPr>
                        <a:t>3,6</a:t>
                      </a:r>
                      <a:endParaRPr lang="it-IT" sz="18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 dirty="0">
                          <a:latin typeface="Arial Narrow" pitchFamily="34" charset="0"/>
                          <a:ea typeface="Times New Roman"/>
                          <a:cs typeface="Arial"/>
                        </a:rPr>
                        <a:t>3,1</a:t>
                      </a:r>
                      <a:endParaRPr lang="it-IT" sz="18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 b="1">
                          <a:latin typeface="Arial Narrow" pitchFamily="34" charset="0"/>
                          <a:ea typeface="Times New Roman"/>
                          <a:cs typeface="Arial"/>
                        </a:rPr>
                        <a:t>EU28 paesi </a:t>
                      </a:r>
                      <a:endParaRPr lang="it-IT" sz="18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 b="1">
                          <a:latin typeface="Arial Narrow" pitchFamily="34" charset="0"/>
                          <a:ea typeface="Times New Roman"/>
                          <a:cs typeface="Arial"/>
                        </a:rPr>
                        <a:t>8.657,2</a:t>
                      </a:r>
                      <a:endParaRPr lang="it-IT" sz="18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 b="1">
                          <a:latin typeface="Arial Narrow" pitchFamily="34" charset="0"/>
                          <a:ea typeface="Times New Roman"/>
                          <a:cs typeface="Arial"/>
                        </a:rPr>
                        <a:t>3,8</a:t>
                      </a:r>
                      <a:endParaRPr lang="it-IT" sz="18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latin typeface="Arial Narrow" pitchFamily="34" charset="0"/>
                          <a:ea typeface="Times New Roman"/>
                          <a:cs typeface="Arial"/>
                        </a:rPr>
                        <a:t>3,6</a:t>
                      </a:r>
                      <a:endParaRPr lang="it-IT" sz="18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Grafico 7"/>
          <p:cNvGraphicFramePr/>
          <p:nvPr/>
        </p:nvGraphicFramePr>
        <p:xfrm>
          <a:off x="323528" y="3573016"/>
          <a:ext cx="8640960" cy="2896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46856" y="-27384"/>
            <a:ext cx="8229600" cy="908720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</a:pPr>
            <a:r>
              <a:rPr lang="it-IT" i="1" dirty="0" smtClean="0"/>
              <a:t>Le regioni italiane 1</a:t>
            </a:r>
            <a:endParaRPr lang="it-IT" i="1" dirty="0"/>
          </a:p>
        </p:txBody>
      </p:sp>
      <p:graphicFrame>
        <p:nvGraphicFramePr>
          <p:cNvPr id="9" name="Grafico 8"/>
          <p:cNvGraphicFramePr/>
          <p:nvPr/>
        </p:nvGraphicFramePr>
        <p:xfrm>
          <a:off x="179512" y="764704"/>
          <a:ext cx="3744416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Grafico 9"/>
          <p:cNvGraphicFramePr/>
          <p:nvPr/>
        </p:nvGraphicFramePr>
        <p:xfrm>
          <a:off x="4572000" y="692696"/>
          <a:ext cx="4176464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CasellaDiTesto 10"/>
          <p:cNvSpPr txBox="1"/>
          <p:nvPr/>
        </p:nvSpPr>
        <p:spPr>
          <a:xfrm>
            <a:off x="251520" y="6093296"/>
            <a:ext cx="41044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B11F61"/>
                </a:solidFill>
              </a:rPr>
              <a:t>APPROCCIO PER PROFESSIONE</a:t>
            </a:r>
            <a:endParaRPr lang="it-IT" sz="2000" b="1" dirty="0">
              <a:solidFill>
                <a:srgbClr val="B11F61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4860032" y="6093296"/>
            <a:ext cx="41044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B11F61"/>
                </a:solidFill>
              </a:rPr>
              <a:t>APPROCCIO PER SETTORE</a:t>
            </a:r>
            <a:endParaRPr lang="it-IT" sz="2000" b="1" dirty="0">
              <a:solidFill>
                <a:srgbClr val="B11F6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46856" y="-27384"/>
            <a:ext cx="8229600" cy="908720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</a:pPr>
            <a:r>
              <a:rPr lang="it-IT" i="1" dirty="0" smtClean="0"/>
              <a:t>Le regioni italiane 2</a:t>
            </a:r>
            <a:endParaRPr lang="it-IT" i="1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251520" y="1124744"/>
          <a:ext cx="8712971" cy="3200400"/>
        </p:xfrm>
        <a:graphic>
          <a:graphicData uri="http://schemas.openxmlformats.org/drawingml/2006/table">
            <a:tbl>
              <a:tblPr/>
              <a:tblGrid>
                <a:gridCol w="1885406"/>
                <a:gridCol w="1166231"/>
                <a:gridCol w="1166231"/>
                <a:gridCol w="942191"/>
                <a:gridCol w="1183622"/>
                <a:gridCol w="1184645"/>
                <a:gridCol w="1184645"/>
              </a:tblGrid>
              <a:tr h="0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it-IT" sz="1400" dirty="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 err="1">
                          <a:latin typeface="Arial Narrow"/>
                          <a:ea typeface="Times New Roman"/>
                          <a:cs typeface="Times New Roman"/>
                        </a:rPr>
                        <a:t>N°</a:t>
                      </a:r>
                      <a:r>
                        <a:rPr lang="it-IT" sz="1400" dirty="0">
                          <a:latin typeface="Arial Narrow"/>
                          <a:ea typeface="Times New Roman"/>
                          <a:cs typeface="Times New Roman"/>
                        </a:rPr>
                        <a:t> rapporti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 err="1">
                          <a:latin typeface="Arial Narrow"/>
                          <a:ea typeface="Times New Roman"/>
                          <a:cs typeface="Times New Roman"/>
                        </a:rPr>
                        <a:t>N°</a:t>
                      </a:r>
                      <a:r>
                        <a:rPr lang="it-IT" sz="1400" dirty="0">
                          <a:latin typeface="Arial Narrow"/>
                          <a:ea typeface="Times New Roman"/>
                          <a:cs typeface="Times New Roman"/>
                        </a:rPr>
                        <a:t> lavoratori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/>
                          <a:ea typeface="Times New Roman"/>
                          <a:cs typeface="Times New Roman"/>
                        </a:rPr>
                        <a:t>N° imprese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Arial Narrow"/>
                          <a:ea typeface="Times New Roman"/>
                          <a:cs typeface="Times New Roman"/>
                        </a:rPr>
                        <a:t>Retribuzione annua </a:t>
                      </a:r>
                      <a:r>
                        <a:rPr lang="it-IT" sz="1400" dirty="0" smtClean="0">
                          <a:latin typeface="Arial Narrow"/>
                          <a:ea typeface="Times New Roman"/>
                          <a:cs typeface="Times New Roman"/>
                        </a:rPr>
                        <a:t>(valore mediano</a:t>
                      </a:r>
                      <a:r>
                        <a:rPr lang="it-IT" sz="1400" dirty="0">
                          <a:latin typeface="Arial Narrow"/>
                          <a:ea typeface="Times New Roman"/>
                          <a:cs typeface="Times New Roman"/>
                        </a:rPr>
                        <a:t>)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/>
                          <a:ea typeface="Times New Roman"/>
                          <a:cs typeface="Times New Roman"/>
                        </a:rPr>
                        <a:t>Ore retribuite annue (valore mediano)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/>
                          <a:ea typeface="Times New Roman"/>
                          <a:cs typeface="Times New Roman"/>
                        </a:rPr>
                        <a:t>Retribuzione oraria (valore mediano)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Arial Narrow"/>
                          <a:ea typeface="Times New Roman"/>
                          <a:cs typeface="Times New Roman"/>
                        </a:rPr>
                        <a:t>Imprese dello spettacolo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/>
                          <a:ea typeface="Times New Roman"/>
                          <a:cs typeface="Times New Roman"/>
                        </a:rPr>
                        <a:t>Rapporto ex-enpals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/>
                          <a:ea typeface="Times New Roman"/>
                          <a:cs typeface="Times New Roman"/>
                        </a:rPr>
                        <a:t>252.883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/>
                          <a:ea typeface="Times New Roman"/>
                          <a:cs typeface="Times New Roman"/>
                        </a:rPr>
                        <a:t>113.608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/>
                          <a:ea typeface="Times New Roman"/>
                          <a:cs typeface="Times New Roman"/>
                        </a:rPr>
                        <a:t>3.751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Arial Narrow"/>
                          <a:ea typeface="Times New Roman"/>
                          <a:cs typeface="Times New Roman"/>
                        </a:rPr>
                        <a:t>476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Arial Narrow"/>
                          <a:ea typeface="Times New Roman"/>
                          <a:cs typeface="Times New Roman"/>
                        </a:rPr>
                        <a:t>25,75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/>
                          <a:ea typeface="Times New Roman"/>
                          <a:cs typeface="Times New Roman"/>
                        </a:rPr>
                        <a:t>13,42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/>
                          <a:ea typeface="Times New Roman"/>
                          <a:cs typeface="Times New Roman"/>
                        </a:rPr>
                        <a:t>Rapporto non ex-enpals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Arial Narrow"/>
                          <a:ea typeface="Times New Roman"/>
                          <a:cs typeface="Times New Roman"/>
                        </a:rPr>
                        <a:t>100.776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/>
                          <a:ea typeface="Times New Roman"/>
                          <a:cs typeface="Times New Roman"/>
                        </a:rPr>
                        <a:t>92.302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/>
                          <a:ea typeface="Times New Roman"/>
                          <a:cs typeface="Times New Roman"/>
                        </a:rPr>
                        <a:t>12.526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/>
                          <a:ea typeface="Times New Roman"/>
                          <a:cs typeface="Times New Roman"/>
                        </a:rPr>
                        <a:t>17.208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Arial Narrow"/>
                          <a:ea typeface="Times New Roman"/>
                          <a:cs typeface="Times New Roman"/>
                        </a:rPr>
                        <a:t>1407,88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/>
                          <a:ea typeface="Times New Roman"/>
                          <a:cs typeface="Times New Roman"/>
                        </a:rPr>
                        <a:t>12,38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/>
                          <a:ea typeface="Times New Roman"/>
                          <a:cs typeface="Times New Roman"/>
                        </a:rPr>
                        <a:t>Totale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/>
                          <a:ea typeface="Times New Roman"/>
                          <a:cs typeface="Times New Roman"/>
                        </a:rPr>
                        <a:t>353.659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/>
                          <a:ea typeface="Times New Roman"/>
                          <a:cs typeface="Times New Roman"/>
                        </a:rPr>
                        <a:t>200.620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/>
                          <a:ea typeface="Times New Roman"/>
                          <a:cs typeface="Times New Roman"/>
                        </a:rPr>
                        <a:t>14.861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/>
                          <a:ea typeface="Times New Roman"/>
                          <a:cs typeface="Times New Roman"/>
                        </a:rPr>
                        <a:t>1.040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Arial Narrow"/>
                          <a:ea typeface="Times New Roman"/>
                          <a:cs typeface="Times New Roman"/>
                        </a:rPr>
                        <a:t>69,67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/>
                          <a:ea typeface="Times New Roman"/>
                          <a:cs typeface="Times New Roman"/>
                        </a:rPr>
                        <a:t>12,98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t-IT" sz="14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Arial Narrow"/>
                          <a:ea typeface="Times New Roman"/>
                          <a:cs typeface="Times New Roman"/>
                        </a:rPr>
                        <a:t>Imprese non dello spettacolo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/>
                          <a:ea typeface="Times New Roman"/>
                          <a:cs typeface="Times New Roman"/>
                        </a:rPr>
                        <a:t>Rapporto ex-enpals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/>
                          <a:ea typeface="Times New Roman"/>
                          <a:cs typeface="Times New Roman"/>
                        </a:rPr>
                        <a:t>113.029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/>
                          <a:ea typeface="Times New Roman"/>
                          <a:cs typeface="Times New Roman"/>
                        </a:rPr>
                        <a:t>86.202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/>
                          <a:ea typeface="Times New Roman"/>
                          <a:cs typeface="Times New Roman"/>
                        </a:rPr>
                        <a:t>7.802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/>
                          <a:ea typeface="Times New Roman"/>
                          <a:cs typeface="Times New Roman"/>
                        </a:rPr>
                        <a:t>2.077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Arial Narrow"/>
                          <a:ea typeface="Times New Roman"/>
                          <a:cs typeface="Times New Roman"/>
                        </a:rPr>
                        <a:t>184,00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Arial Narrow"/>
                          <a:ea typeface="Times New Roman"/>
                          <a:cs typeface="Times New Roman"/>
                        </a:rPr>
                        <a:t>10,79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/>
                          <a:ea typeface="Times New Roman"/>
                          <a:cs typeface="Times New Roman"/>
                        </a:rPr>
                        <a:t>Rapporto non ex-enpals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/>
                          <a:ea typeface="Times New Roman"/>
                          <a:cs typeface="Times New Roman"/>
                        </a:rPr>
                        <a:t>60.838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/>
                          <a:ea typeface="Times New Roman"/>
                          <a:cs typeface="Times New Roman"/>
                        </a:rPr>
                        <a:t>42.450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/>
                          <a:ea typeface="Times New Roman"/>
                          <a:cs typeface="Times New Roman"/>
                        </a:rPr>
                        <a:t>29.116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/>
                          <a:ea typeface="Times New Roman"/>
                          <a:cs typeface="Times New Roman"/>
                        </a:rPr>
                        <a:t>2.453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/>
                          <a:ea typeface="Times New Roman"/>
                          <a:cs typeface="Times New Roman"/>
                        </a:rPr>
                        <a:t>230,96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Arial Narrow"/>
                          <a:ea typeface="Times New Roman"/>
                          <a:cs typeface="Times New Roman"/>
                        </a:rPr>
                        <a:t>10,39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/>
                          <a:ea typeface="Times New Roman"/>
                          <a:cs typeface="Times New Roman"/>
                        </a:rPr>
                        <a:t>Totale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/>
                          <a:ea typeface="Times New Roman"/>
                          <a:cs typeface="Times New Roman"/>
                        </a:rPr>
                        <a:t>173.867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/>
                          <a:ea typeface="Times New Roman"/>
                          <a:cs typeface="Times New Roman"/>
                        </a:rPr>
                        <a:t>114.973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/>
                          <a:ea typeface="Times New Roman"/>
                          <a:cs typeface="Times New Roman"/>
                        </a:rPr>
                        <a:t>36.215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/>
                          <a:ea typeface="Times New Roman"/>
                          <a:cs typeface="Times New Roman"/>
                        </a:rPr>
                        <a:t>2.220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/>
                          <a:ea typeface="Times New Roman"/>
                          <a:cs typeface="Times New Roman"/>
                        </a:rPr>
                        <a:t>200,00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Arial Narrow"/>
                          <a:ea typeface="Times New Roman"/>
                          <a:cs typeface="Times New Roman"/>
                        </a:rPr>
                        <a:t>10,62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t-IT" sz="1400"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Arial Narrow"/>
                          <a:ea typeface="Times New Roman"/>
                          <a:cs typeface="Times New Roman"/>
                        </a:rPr>
                        <a:t>Totale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/>
                          <a:ea typeface="Times New Roman"/>
                          <a:cs typeface="Times New Roman"/>
                        </a:rPr>
                        <a:t>Rapporto ex-enpals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/>
                          <a:ea typeface="Times New Roman"/>
                          <a:cs typeface="Times New Roman"/>
                        </a:rPr>
                        <a:t>365.912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/>
                          <a:ea typeface="Times New Roman"/>
                          <a:cs typeface="Times New Roman"/>
                        </a:rPr>
                        <a:t>192.389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/>
                          <a:ea typeface="Times New Roman"/>
                          <a:cs typeface="Times New Roman"/>
                        </a:rPr>
                        <a:t>11.512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/>
                          <a:ea typeface="Times New Roman"/>
                          <a:cs typeface="Times New Roman"/>
                        </a:rPr>
                        <a:t>745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/>
                          <a:ea typeface="Times New Roman"/>
                          <a:cs typeface="Times New Roman"/>
                        </a:rPr>
                        <a:t>46,67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Arial Narrow"/>
                          <a:ea typeface="Times New Roman"/>
                          <a:cs typeface="Times New Roman"/>
                        </a:rPr>
                        <a:t>12,35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/>
                          <a:ea typeface="Times New Roman"/>
                          <a:cs typeface="Times New Roman"/>
                        </a:rPr>
                        <a:t>Rapporto non ex-enpals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/>
                          <a:ea typeface="Times New Roman"/>
                          <a:cs typeface="Times New Roman"/>
                        </a:rPr>
                        <a:t>161.614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/>
                          <a:ea typeface="Times New Roman"/>
                          <a:cs typeface="Times New Roman"/>
                        </a:rPr>
                        <a:t>123.071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/>
                          <a:ea typeface="Times New Roman"/>
                          <a:cs typeface="Times New Roman"/>
                        </a:rPr>
                        <a:t>41.605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/>
                          <a:ea typeface="Times New Roman"/>
                          <a:cs typeface="Times New Roman"/>
                        </a:rPr>
                        <a:t>8.573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/>
                          <a:ea typeface="Times New Roman"/>
                          <a:cs typeface="Times New Roman"/>
                        </a:rPr>
                        <a:t>743,25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Arial Narrow"/>
                          <a:ea typeface="Times New Roman"/>
                          <a:cs typeface="Times New Roman"/>
                        </a:rPr>
                        <a:t>11,43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/>
                          <a:ea typeface="Times New Roman"/>
                          <a:cs typeface="Times New Roman"/>
                        </a:rPr>
                        <a:t>Totale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/>
                          <a:ea typeface="Times New Roman"/>
                          <a:cs typeface="Times New Roman"/>
                        </a:rPr>
                        <a:t>527.526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Arial Narrow"/>
                          <a:ea typeface="Times New Roman"/>
                          <a:cs typeface="Times New Roman"/>
                        </a:rPr>
                        <a:t>279.592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/>
                          <a:ea typeface="Times New Roman"/>
                          <a:cs typeface="Times New Roman"/>
                        </a:rPr>
                        <a:t>51.001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/>
                          <a:ea typeface="Times New Roman"/>
                          <a:cs typeface="Times New Roman"/>
                        </a:rPr>
                        <a:t>1.428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latin typeface="Arial Narrow"/>
                          <a:ea typeface="Times New Roman"/>
                          <a:cs typeface="Times New Roman"/>
                        </a:rPr>
                        <a:t>108,00</a:t>
                      </a:r>
                      <a:endParaRPr lang="it-IT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latin typeface="Arial Narrow"/>
                          <a:ea typeface="Times New Roman"/>
                          <a:cs typeface="Times New Roman"/>
                        </a:rPr>
                        <a:t>12,01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323528" y="764704"/>
            <a:ext cx="7848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SOTTO-SETTORE DELLO SPETTACOLO. ISTAT, Registro RACLI. 2016</a:t>
            </a:r>
            <a:endParaRPr lang="it-IT" sz="2000" b="1" dirty="0"/>
          </a:p>
        </p:txBody>
      </p:sp>
      <p:graphicFrame>
        <p:nvGraphicFramePr>
          <p:cNvPr id="7" name="Tabella 6"/>
          <p:cNvGraphicFramePr>
            <a:graphicFrameLocks noGrp="1"/>
          </p:cNvGraphicFramePr>
          <p:nvPr/>
        </p:nvGraphicFramePr>
        <p:xfrm>
          <a:off x="107504" y="4887808"/>
          <a:ext cx="8964490" cy="1493520"/>
        </p:xfrm>
        <a:graphic>
          <a:graphicData uri="http://schemas.openxmlformats.org/drawingml/2006/table">
            <a:tbl>
              <a:tblPr/>
              <a:tblGrid>
                <a:gridCol w="790520"/>
                <a:gridCol w="791449"/>
                <a:gridCol w="659386"/>
                <a:gridCol w="790520"/>
                <a:gridCol w="659386"/>
                <a:gridCol w="659386"/>
                <a:gridCol w="790520"/>
                <a:gridCol w="791449"/>
                <a:gridCol w="658456"/>
                <a:gridCol w="923513"/>
                <a:gridCol w="658456"/>
                <a:gridCol w="791449"/>
              </a:tblGrid>
              <a:tr h="183923"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INDUSTRIE CORE DELLA CULTURA</a:t>
                      </a: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243" marR="442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TOTALE CORE (a)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243" marR="442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CULTURAL DRIVEN (b)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243" marR="442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TOTALE (a+b)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243" marR="442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i="1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Totale Spettacolo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243" marR="442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D6"/>
                    </a:solidFill>
                  </a:tcPr>
                </a:tc>
              </a:tr>
              <a:tr h="183923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INDUSTRIE  CREATIVE</a:t>
                      </a: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243" marR="442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INDUSTRIE  CULTURALI</a:t>
                      </a: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243" marR="442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PERFOR. ARTS</a:t>
                      </a: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243" marR="442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D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PATRIM. STORICO</a:t>
                      </a: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243" marR="442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427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dirty="0" err="1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Architett</a:t>
                      </a:r>
                      <a:r>
                        <a:rPr lang="it-IT" sz="14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.</a:t>
                      </a:r>
                      <a:r>
                        <a:rPr lang="it-IT" sz="1400" baseline="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it-IT" sz="14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e </a:t>
                      </a:r>
                      <a:r>
                        <a:rPr lang="it-IT" sz="14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design</a:t>
                      </a: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243" marR="442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dirty="0" err="1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Comunic</a:t>
                      </a:r>
                      <a:r>
                        <a:rPr lang="it-IT" sz="14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243" marR="442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Cinema, radio, tv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243" marR="442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dirty="0" err="1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Videog</a:t>
                      </a:r>
                      <a:r>
                        <a:rPr lang="it-IT" sz="14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. </a:t>
                      </a:r>
                      <a:r>
                        <a:rPr lang="it-IT" sz="14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e software</a:t>
                      </a: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243" marR="442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Musica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243" marR="442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Editoria </a:t>
                      </a:r>
                      <a:r>
                        <a:rPr lang="it-IT" sz="14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stampa</a:t>
                      </a: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243" marR="442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2135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157,1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243" marR="442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109,6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243" marR="442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56,5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243" marR="442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D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177,6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243" marR="442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5,9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243" marR="442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D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257,3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243" marR="442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144,8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243" marR="442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D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51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243" marR="442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b="1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959,8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243" marR="442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b="1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591,4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243" marR="442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1.551,2</a:t>
                      </a: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243" marR="442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i="1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207,2</a:t>
                      </a: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243" marR="442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D6"/>
                    </a:solidFill>
                  </a:tcPr>
                </a:tc>
              </a:tr>
              <a:tr h="16685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85,1</a:t>
                      </a: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243" marR="442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44,4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243" marR="442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14,6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243" marR="442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D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35,1</a:t>
                      </a: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243" marR="442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4,8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243" marR="442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D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92,7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243" marR="442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13,2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243" marR="442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D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1,2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243" marR="442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291,0</a:t>
                      </a: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243" marR="442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243" marR="442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243" marR="442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i="1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32,5</a:t>
                      </a: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243" marR="442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D6"/>
                    </a:solidFill>
                  </a:tcPr>
                </a:tc>
              </a:tr>
            </a:tbl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179512" y="4469050"/>
            <a:ext cx="7848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OCCUPATI E IMPRESE PER SOTTO-SETTORE. SYMBOLA 2019</a:t>
            </a:r>
            <a:endParaRPr lang="it-IT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46856" y="-27384"/>
            <a:ext cx="8229600" cy="908720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</a:pPr>
            <a:r>
              <a:rPr lang="it-IT" i="1" dirty="0" smtClean="0"/>
              <a:t>Le regioni italiane 3</a:t>
            </a:r>
            <a:endParaRPr lang="it-IT" i="1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4570984" y="6125234"/>
            <a:ext cx="4573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B11F61"/>
                </a:solidFill>
              </a:rPr>
              <a:t>APPROCCIO PER RAPPORTO </a:t>
            </a:r>
            <a:r>
              <a:rPr lang="it-IT" sz="2000" b="1" dirty="0" err="1" smtClean="0">
                <a:solidFill>
                  <a:srgbClr val="B11F61"/>
                </a:solidFill>
              </a:rPr>
              <a:t>DI</a:t>
            </a:r>
            <a:r>
              <a:rPr lang="it-IT" sz="2000" b="1" dirty="0" smtClean="0">
                <a:solidFill>
                  <a:srgbClr val="B11F61"/>
                </a:solidFill>
              </a:rPr>
              <a:t> LAVORO</a:t>
            </a:r>
            <a:endParaRPr lang="it-IT" sz="2000" b="1" dirty="0">
              <a:solidFill>
                <a:srgbClr val="B11F61"/>
              </a:solidFill>
            </a:endParaRPr>
          </a:p>
        </p:txBody>
      </p:sp>
      <p:graphicFrame>
        <p:nvGraphicFramePr>
          <p:cNvPr id="7" name="Tabella 6"/>
          <p:cNvGraphicFramePr>
            <a:graphicFrameLocks noGrp="1"/>
          </p:cNvGraphicFramePr>
          <p:nvPr/>
        </p:nvGraphicFramePr>
        <p:xfrm>
          <a:off x="179512" y="836712"/>
          <a:ext cx="8352929" cy="5267325"/>
        </p:xfrm>
        <a:graphic>
          <a:graphicData uri="http://schemas.openxmlformats.org/drawingml/2006/table">
            <a:tbl>
              <a:tblPr/>
              <a:tblGrid>
                <a:gridCol w="2287563"/>
                <a:gridCol w="1210226"/>
                <a:gridCol w="942551"/>
                <a:gridCol w="806819"/>
                <a:gridCol w="941602"/>
                <a:gridCol w="1082084"/>
                <a:gridCol w="1082084"/>
              </a:tblGrid>
              <a:tr h="314325">
                <a:tc gridSpan="7">
                  <a:txBody>
                    <a:bodyPr/>
                    <a:lstStyle/>
                    <a:p>
                      <a:r>
                        <a:rPr lang="it-IT" sz="1400" b="1" dirty="0" smtClean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INDICI </a:t>
                      </a:r>
                      <a:r>
                        <a:rPr lang="it-IT" sz="1400" b="1" dirty="0" err="1" smtClean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DI</a:t>
                      </a:r>
                      <a:r>
                        <a:rPr lang="it-IT" sz="1400" b="1" dirty="0" smtClean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 SPECIALIZZAZIONE PER  PROFESSIONE. INPS. DATI  GESTIONE PREVIDENZIALE EX-ENPALS. 2018</a:t>
                      </a:r>
                      <a:endParaRPr lang="it-IT" sz="1400" b="1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it-IT" sz="13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it-IT" sz="13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it-IT" sz="13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it-IT" sz="13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it-IT" sz="13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it-IT" sz="13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325">
                <a:tc>
                  <a:txBody>
                    <a:bodyPr/>
                    <a:lstStyle/>
                    <a:p>
                      <a:endParaRPr lang="it-IT" sz="13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Attori, registi, sceneggiatori, direttori e tecnici di scena</a:t>
                      </a:r>
                      <a:endParaRPr lang="it-IT" sz="13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Direttori di orchestra, concertisti, cantanti</a:t>
                      </a:r>
                      <a:endParaRPr lang="it-IT" sz="13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Ballo, figurazione e moda</a:t>
                      </a:r>
                      <a:endParaRPr lang="it-IT" sz="13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Presentatori, disc-jockey, animatori</a:t>
                      </a:r>
                      <a:endParaRPr lang="it-IT" sz="13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Amministratori, impiegati, esercenti, maestranze</a:t>
                      </a:r>
                      <a:endParaRPr lang="it-IT" sz="13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Totale spettacolo. Valore assoluto</a:t>
                      </a:r>
                      <a:endParaRPr lang="it-IT" sz="13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3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Piemonte</a:t>
                      </a:r>
                      <a:endParaRPr lang="it-IT" sz="13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0,607</a:t>
                      </a:r>
                      <a:endParaRPr lang="it-IT" sz="13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 dirty="0">
                          <a:solidFill>
                            <a:srgbClr val="9C0006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1,449</a:t>
                      </a:r>
                      <a:endParaRPr lang="it-IT" sz="13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D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1,093</a:t>
                      </a:r>
                      <a:endParaRPr lang="it-IT" sz="13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0,898</a:t>
                      </a:r>
                      <a:endParaRPr lang="it-IT" sz="13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1,220</a:t>
                      </a:r>
                      <a:endParaRPr lang="it-IT" sz="13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11.736</a:t>
                      </a:r>
                      <a:endParaRPr lang="it-IT" sz="13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3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Valle d'Aosta</a:t>
                      </a:r>
                      <a:endParaRPr lang="it-IT" sz="13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0,268</a:t>
                      </a:r>
                      <a:endParaRPr lang="it-IT" sz="13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0,747</a:t>
                      </a:r>
                      <a:endParaRPr lang="it-IT" sz="13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0,732</a:t>
                      </a:r>
                      <a:endParaRPr lang="it-IT" sz="13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 dirty="0">
                          <a:solidFill>
                            <a:srgbClr val="9C0006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1,423</a:t>
                      </a:r>
                      <a:endParaRPr lang="it-IT" sz="13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D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>
                          <a:solidFill>
                            <a:srgbClr val="9C0006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1,786</a:t>
                      </a:r>
                      <a:endParaRPr lang="it-IT" sz="13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971</a:t>
                      </a:r>
                      <a:endParaRPr lang="it-IT" sz="13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3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Lombardia</a:t>
                      </a:r>
                      <a:endParaRPr lang="it-IT" sz="13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>
                          <a:solidFill>
                            <a:srgbClr val="9C0006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1,054</a:t>
                      </a:r>
                      <a:endParaRPr lang="it-IT" sz="13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0,747</a:t>
                      </a:r>
                      <a:endParaRPr lang="it-IT" sz="13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0,842</a:t>
                      </a:r>
                      <a:endParaRPr lang="it-IT" sz="13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0,541</a:t>
                      </a:r>
                      <a:endParaRPr lang="it-IT" sz="13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1,170</a:t>
                      </a:r>
                      <a:endParaRPr lang="it-IT" sz="13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55.181</a:t>
                      </a:r>
                      <a:endParaRPr lang="it-IT" sz="13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3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Trentino-Alto-Adige</a:t>
                      </a:r>
                      <a:endParaRPr lang="it-IT" sz="13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0,696</a:t>
                      </a:r>
                      <a:endParaRPr lang="it-IT" sz="13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1,163</a:t>
                      </a:r>
                      <a:endParaRPr lang="it-IT" sz="13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1,066</a:t>
                      </a:r>
                      <a:endParaRPr lang="it-IT" sz="13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 dirty="0">
                          <a:solidFill>
                            <a:srgbClr val="9C0006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2,229</a:t>
                      </a:r>
                      <a:endParaRPr lang="it-IT" sz="13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0,967</a:t>
                      </a:r>
                      <a:endParaRPr lang="it-IT" sz="13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3.649</a:t>
                      </a:r>
                      <a:endParaRPr lang="it-IT" sz="13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3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Veneto</a:t>
                      </a:r>
                      <a:endParaRPr lang="it-IT" sz="13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0,431</a:t>
                      </a:r>
                      <a:endParaRPr lang="it-IT" sz="13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>
                          <a:solidFill>
                            <a:srgbClr val="9C0006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1,301</a:t>
                      </a:r>
                      <a:endParaRPr lang="it-IT" sz="13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D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>
                          <a:solidFill>
                            <a:srgbClr val="9C0006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1,796</a:t>
                      </a:r>
                      <a:endParaRPr lang="it-IT" sz="13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1,135</a:t>
                      </a:r>
                      <a:endParaRPr lang="it-IT" sz="13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1,296</a:t>
                      </a:r>
                      <a:endParaRPr lang="it-IT" sz="13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16.984</a:t>
                      </a:r>
                      <a:endParaRPr lang="it-IT" sz="13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3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Friuli-Venezia Giulia</a:t>
                      </a:r>
                      <a:endParaRPr lang="it-IT" sz="13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0,348</a:t>
                      </a:r>
                      <a:endParaRPr lang="it-IT" sz="13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>
                          <a:solidFill>
                            <a:srgbClr val="9C0006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2,578</a:t>
                      </a:r>
                      <a:endParaRPr lang="it-IT" sz="13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D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0,523</a:t>
                      </a:r>
                      <a:endParaRPr lang="it-IT" sz="13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 dirty="0">
                          <a:solidFill>
                            <a:srgbClr val="9C0006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2,449</a:t>
                      </a:r>
                      <a:endParaRPr lang="it-IT" sz="13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0,785</a:t>
                      </a:r>
                      <a:endParaRPr lang="it-IT" sz="13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6.078</a:t>
                      </a:r>
                      <a:endParaRPr lang="it-IT" sz="13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3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Liguria</a:t>
                      </a:r>
                      <a:endParaRPr lang="it-IT" sz="13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0,418</a:t>
                      </a:r>
                      <a:endParaRPr lang="it-IT" sz="13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>
                          <a:solidFill>
                            <a:srgbClr val="9C0006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2,599</a:t>
                      </a:r>
                      <a:endParaRPr lang="it-IT" sz="13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>
                          <a:solidFill>
                            <a:srgbClr val="9C0006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2,009</a:t>
                      </a:r>
                      <a:endParaRPr lang="it-IT" sz="13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1,167</a:t>
                      </a:r>
                      <a:endParaRPr lang="it-IT" sz="13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0,747</a:t>
                      </a:r>
                      <a:endParaRPr lang="it-IT" sz="13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7.496</a:t>
                      </a:r>
                      <a:endParaRPr lang="it-IT" sz="13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2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3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Emilia-Romagna</a:t>
                      </a:r>
                      <a:endParaRPr lang="it-IT" sz="13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0,363</a:t>
                      </a:r>
                      <a:endParaRPr lang="it-IT" sz="13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>
                          <a:solidFill>
                            <a:srgbClr val="9C0006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1,833</a:t>
                      </a:r>
                      <a:endParaRPr lang="it-IT" sz="13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>
                          <a:solidFill>
                            <a:srgbClr val="9C0006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1,780</a:t>
                      </a:r>
                      <a:endParaRPr lang="it-IT" sz="13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 dirty="0">
                          <a:solidFill>
                            <a:srgbClr val="9C0006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1,463</a:t>
                      </a:r>
                      <a:endParaRPr lang="it-IT" sz="13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D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1,084</a:t>
                      </a:r>
                      <a:endParaRPr lang="it-IT" sz="13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18.284</a:t>
                      </a:r>
                      <a:endParaRPr lang="it-IT" sz="13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3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Toscana</a:t>
                      </a:r>
                      <a:endParaRPr lang="it-IT" sz="13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0,360</a:t>
                      </a:r>
                      <a:endParaRPr lang="it-IT" sz="13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>
                          <a:solidFill>
                            <a:srgbClr val="9C0006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1,966</a:t>
                      </a:r>
                      <a:endParaRPr lang="it-IT" sz="13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>
                          <a:solidFill>
                            <a:srgbClr val="9C0006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2,477</a:t>
                      </a:r>
                      <a:endParaRPr lang="it-IT" sz="13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1,177</a:t>
                      </a:r>
                      <a:endParaRPr lang="it-IT" sz="13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0,985</a:t>
                      </a:r>
                      <a:endParaRPr lang="it-IT" sz="13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14.318</a:t>
                      </a:r>
                      <a:endParaRPr lang="it-IT" sz="13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3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Umbria</a:t>
                      </a:r>
                      <a:endParaRPr lang="it-IT" sz="13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0,321</a:t>
                      </a:r>
                      <a:endParaRPr lang="it-IT" sz="13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>
                          <a:solidFill>
                            <a:srgbClr val="9C0006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1,927</a:t>
                      </a:r>
                      <a:endParaRPr lang="it-IT" sz="13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>
                          <a:solidFill>
                            <a:srgbClr val="9C0006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1,980</a:t>
                      </a:r>
                      <a:endParaRPr lang="it-IT" sz="13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0,389</a:t>
                      </a:r>
                      <a:endParaRPr lang="it-IT" sz="13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1,285</a:t>
                      </a:r>
                      <a:endParaRPr lang="it-IT" sz="13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2.278</a:t>
                      </a:r>
                      <a:endParaRPr lang="it-IT" sz="13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3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Marche</a:t>
                      </a:r>
                      <a:endParaRPr lang="it-IT" sz="13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0,277</a:t>
                      </a:r>
                      <a:endParaRPr lang="it-IT" sz="13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1,181</a:t>
                      </a:r>
                      <a:endParaRPr lang="it-IT" sz="13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>
                          <a:solidFill>
                            <a:srgbClr val="9C0006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4,606</a:t>
                      </a:r>
                      <a:endParaRPr lang="it-IT" sz="13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 dirty="0">
                          <a:solidFill>
                            <a:srgbClr val="9C0006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1,332</a:t>
                      </a:r>
                      <a:endParaRPr lang="it-IT" sz="13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1,018</a:t>
                      </a:r>
                      <a:endParaRPr lang="it-IT" sz="13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6.065</a:t>
                      </a:r>
                      <a:endParaRPr lang="it-IT" sz="13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3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Lazio</a:t>
                      </a:r>
                      <a:endParaRPr lang="it-IT" sz="13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>
                          <a:solidFill>
                            <a:srgbClr val="9C0006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1,773</a:t>
                      </a:r>
                      <a:endParaRPr lang="it-IT" sz="13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0,339</a:t>
                      </a:r>
                      <a:endParaRPr lang="it-IT" sz="13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0,429</a:t>
                      </a:r>
                      <a:endParaRPr lang="it-IT" sz="13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0,284</a:t>
                      </a:r>
                      <a:endParaRPr lang="it-IT" sz="13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0,733</a:t>
                      </a:r>
                      <a:endParaRPr lang="it-IT" sz="13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95.328</a:t>
                      </a:r>
                      <a:endParaRPr lang="it-IT" sz="13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3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Abruzzo</a:t>
                      </a:r>
                      <a:endParaRPr lang="it-IT" sz="13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0,221</a:t>
                      </a:r>
                      <a:endParaRPr lang="it-IT" sz="13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1,002</a:t>
                      </a:r>
                      <a:endParaRPr lang="it-IT" sz="13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>
                          <a:solidFill>
                            <a:srgbClr val="9C0006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2,495</a:t>
                      </a:r>
                      <a:endParaRPr lang="it-IT" sz="13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 dirty="0">
                          <a:solidFill>
                            <a:srgbClr val="9C0006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3,221</a:t>
                      </a:r>
                      <a:endParaRPr lang="it-IT" sz="13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1,073</a:t>
                      </a:r>
                      <a:endParaRPr lang="it-IT" sz="13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3.395</a:t>
                      </a:r>
                      <a:endParaRPr lang="it-IT" sz="13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3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Molise</a:t>
                      </a:r>
                      <a:endParaRPr lang="it-IT" sz="13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0,376</a:t>
                      </a:r>
                      <a:endParaRPr lang="it-IT" sz="13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0,562</a:t>
                      </a:r>
                      <a:endParaRPr lang="it-IT" sz="13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1,246</a:t>
                      </a:r>
                      <a:endParaRPr lang="it-IT" sz="13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>
                          <a:solidFill>
                            <a:srgbClr val="9C0006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1,887</a:t>
                      </a:r>
                      <a:endParaRPr lang="it-IT" sz="13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 dirty="0">
                          <a:solidFill>
                            <a:srgbClr val="9C0006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1,574</a:t>
                      </a:r>
                      <a:endParaRPr lang="it-IT" sz="13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442</a:t>
                      </a:r>
                      <a:endParaRPr lang="it-IT" sz="13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3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Campania</a:t>
                      </a:r>
                      <a:endParaRPr lang="it-IT" sz="13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0,630</a:t>
                      </a:r>
                      <a:endParaRPr lang="it-IT" sz="13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1,085</a:t>
                      </a:r>
                      <a:endParaRPr lang="it-IT" sz="13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0,639</a:t>
                      </a:r>
                      <a:endParaRPr lang="it-IT" sz="13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>
                          <a:solidFill>
                            <a:srgbClr val="9C0006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1,411</a:t>
                      </a:r>
                      <a:endParaRPr lang="it-IT" sz="13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D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 dirty="0">
                          <a:solidFill>
                            <a:srgbClr val="9C0006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1,305</a:t>
                      </a:r>
                      <a:endParaRPr lang="it-IT" sz="13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D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16.546</a:t>
                      </a:r>
                      <a:endParaRPr lang="it-IT" sz="13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3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Puglia</a:t>
                      </a:r>
                      <a:endParaRPr lang="it-IT" sz="13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0,409</a:t>
                      </a:r>
                      <a:endParaRPr lang="it-IT" sz="13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1,250</a:t>
                      </a:r>
                      <a:endParaRPr lang="it-IT" sz="13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0,525</a:t>
                      </a:r>
                      <a:endParaRPr lang="it-IT" sz="13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>
                          <a:solidFill>
                            <a:srgbClr val="9C0006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2,883</a:t>
                      </a:r>
                      <a:endParaRPr lang="it-IT" sz="13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1,165</a:t>
                      </a:r>
                      <a:endParaRPr lang="it-IT" sz="13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10.115</a:t>
                      </a:r>
                      <a:endParaRPr lang="it-IT" sz="13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3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Basilicata</a:t>
                      </a:r>
                      <a:endParaRPr lang="it-IT" sz="13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0,250</a:t>
                      </a:r>
                      <a:endParaRPr lang="it-IT" sz="13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>
                          <a:solidFill>
                            <a:srgbClr val="9C0006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2,271</a:t>
                      </a:r>
                      <a:endParaRPr lang="it-IT" sz="13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0,514</a:t>
                      </a:r>
                      <a:endParaRPr lang="it-IT" sz="13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>
                          <a:solidFill>
                            <a:srgbClr val="9C0006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3,064</a:t>
                      </a:r>
                      <a:endParaRPr lang="it-IT" sz="13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0,878</a:t>
                      </a:r>
                      <a:endParaRPr lang="it-IT" sz="13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1.140</a:t>
                      </a:r>
                      <a:endParaRPr lang="it-IT" sz="13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3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Calabria</a:t>
                      </a:r>
                      <a:endParaRPr lang="it-IT" sz="13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0,266</a:t>
                      </a:r>
                      <a:endParaRPr lang="it-IT" sz="13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0,652</a:t>
                      </a:r>
                      <a:endParaRPr lang="it-IT" sz="13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0,195</a:t>
                      </a:r>
                      <a:endParaRPr lang="it-IT" sz="13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>
                          <a:solidFill>
                            <a:srgbClr val="9C0006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5,983</a:t>
                      </a:r>
                      <a:endParaRPr lang="it-IT" sz="13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0,940</a:t>
                      </a:r>
                      <a:endParaRPr lang="it-IT" sz="13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2.455</a:t>
                      </a:r>
                      <a:endParaRPr lang="it-IT" sz="13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3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Sicilia</a:t>
                      </a:r>
                      <a:endParaRPr lang="it-IT" sz="13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0,522</a:t>
                      </a:r>
                      <a:endParaRPr lang="it-IT" sz="13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>
                          <a:solidFill>
                            <a:srgbClr val="9C0006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1,517</a:t>
                      </a:r>
                      <a:endParaRPr lang="it-IT" sz="13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0,490</a:t>
                      </a:r>
                      <a:endParaRPr lang="it-IT" sz="13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>
                          <a:solidFill>
                            <a:srgbClr val="9C0006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1,654</a:t>
                      </a:r>
                      <a:endParaRPr lang="it-IT" sz="13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1,211</a:t>
                      </a:r>
                      <a:endParaRPr lang="it-IT" sz="13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11.046</a:t>
                      </a:r>
                      <a:endParaRPr lang="it-IT" sz="13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1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3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Sardegna</a:t>
                      </a:r>
                      <a:endParaRPr lang="it-IT" sz="13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0,492</a:t>
                      </a:r>
                      <a:endParaRPr lang="it-IT" sz="13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>
                          <a:solidFill>
                            <a:srgbClr val="9C0006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1,477</a:t>
                      </a:r>
                      <a:endParaRPr lang="it-IT" sz="13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D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0,640</a:t>
                      </a:r>
                      <a:endParaRPr lang="it-IT" sz="13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>
                          <a:solidFill>
                            <a:srgbClr val="9C0006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3,046</a:t>
                      </a:r>
                      <a:endParaRPr lang="it-IT" sz="13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0,939</a:t>
                      </a:r>
                      <a:endParaRPr lang="it-IT" sz="13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5.049</a:t>
                      </a:r>
                      <a:endParaRPr lang="it-IT" sz="13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1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3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ITALIA</a:t>
                      </a:r>
                      <a:endParaRPr lang="it-IT" sz="13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>
                          <a:latin typeface="Arial Narrow" pitchFamily="34" charset="0"/>
                          <a:ea typeface="Times New Roman"/>
                          <a:cs typeface="Calibri"/>
                        </a:rPr>
                        <a:t>1</a:t>
                      </a:r>
                      <a:endParaRPr lang="it-IT" sz="13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 dirty="0">
                          <a:latin typeface="Arial Narrow" pitchFamily="34" charset="0"/>
                          <a:ea typeface="Times New Roman"/>
                          <a:cs typeface="Calibri"/>
                        </a:rPr>
                        <a:t>1</a:t>
                      </a:r>
                      <a:endParaRPr lang="it-IT" sz="13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>
                          <a:latin typeface="Arial Narrow" pitchFamily="34" charset="0"/>
                          <a:ea typeface="Times New Roman"/>
                          <a:cs typeface="Calibri"/>
                        </a:rPr>
                        <a:t>1</a:t>
                      </a:r>
                      <a:endParaRPr lang="it-IT" sz="13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 dirty="0">
                          <a:latin typeface="Arial Narrow" pitchFamily="34" charset="0"/>
                          <a:ea typeface="Times New Roman"/>
                          <a:cs typeface="Calibri"/>
                        </a:rPr>
                        <a:t>1</a:t>
                      </a:r>
                      <a:endParaRPr lang="it-IT" sz="13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 dirty="0">
                          <a:latin typeface="Arial Narrow" pitchFamily="34" charset="0"/>
                          <a:ea typeface="Times New Roman"/>
                          <a:cs typeface="Calibri"/>
                        </a:rPr>
                        <a:t>1</a:t>
                      </a:r>
                      <a:endParaRPr lang="it-IT" sz="13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3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288.556</a:t>
                      </a:r>
                      <a:endParaRPr lang="it-IT" sz="13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46856" y="-27384"/>
            <a:ext cx="8229600" cy="908720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</a:pPr>
            <a:r>
              <a:rPr lang="it-IT" i="1" dirty="0" smtClean="0"/>
              <a:t>La Toscana 1</a:t>
            </a:r>
            <a:endParaRPr lang="it-IT" i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0" y="836712"/>
            <a:ext cx="8892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I sotto-settori ricostruiti: A)attività creative, artistiche e di intrattenimento (divisione ATECO 90) e B) quelle di biblioteche, archivi e musei (divisione 91).</a:t>
            </a:r>
            <a:endParaRPr lang="it-IT" sz="2000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179513" y="2132856"/>
          <a:ext cx="6912767" cy="1727061"/>
        </p:xfrm>
        <a:graphic>
          <a:graphicData uri="http://schemas.openxmlformats.org/drawingml/2006/table">
            <a:tbl>
              <a:tblPr/>
              <a:tblGrid>
                <a:gridCol w="2736303"/>
                <a:gridCol w="648072"/>
                <a:gridCol w="648072"/>
                <a:gridCol w="720080"/>
                <a:gridCol w="720080"/>
                <a:gridCol w="576064"/>
                <a:gridCol w="864096"/>
              </a:tblGrid>
              <a:tr h="115570"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TOSCANA,  Fonti ISTAT</a:t>
                      </a:r>
                    </a:p>
                    <a:p>
                      <a:endParaRPr lang="it-IT" sz="1400" b="1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/>
                        </a:rPr>
                        <a:t>Addetti alle UL delle </a:t>
                      </a:r>
                      <a:r>
                        <a:rPr lang="it-IT" sz="1400" b="1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/>
                        </a:rPr>
                        <a:t>imprese (A)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it-IT" sz="1400" b="1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/>
                        </a:rPr>
                        <a:t>Dipendenti </a:t>
                      </a:r>
                      <a:endParaRPr lang="it-IT" sz="1400" b="1" dirty="0" smtClean="0">
                        <a:solidFill>
                          <a:srgbClr val="000000"/>
                        </a:solidFill>
                        <a:latin typeface="Arial Narrow" pitchFamily="34" charset="0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/>
                        </a:rPr>
                        <a:t>delle istituzioni (B)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it-IT" sz="1400" b="1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 err="1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/>
                        </a:rPr>
                        <a:t>Dip</a:t>
                      </a:r>
                      <a:r>
                        <a:rPr lang="it-IT" sz="1400" b="1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/>
                        </a:rPr>
                        <a:t>. </a:t>
                      </a:r>
                      <a:r>
                        <a:rPr lang="it-IT" sz="1400" b="1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/>
                        </a:rPr>
                        <a:t>e addetti esterni delle </a:t>
                      </a:r>
                      <a:r>
                        <a:rPr lang="it-IT" sz="1400" b="1" dirty="0" err="1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/>
                        </a:rPr>
                        <a:t>istit</a:t>
                      </a:r>
                      <a:r>
                        <a:rPr lang="it-IT" sz="1400" b="1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/>
                        </a:rPr>
                        <a:t>. </a:t>
                      </a:r>
                      <a:r>
                        <a:rPr lang="it-IT" sz="1400" b="1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/>
                        </a:rPr>
                        <a:t>non </a:t>
                      </a:r>
                      <a:r>
                        <a:rPr lang="it-IT" sz="1400" b="1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/>
                        </a:rPr>
                        <a:t>profit (C)</a:t>
                      </a:r>
                      <a:endParaRPr lang="it-IT" sz="1400" b="1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95250">
                <a:tc>
                  <a:txBody>
                    <a:bodyPr/>
                    <a:lstStyle/>
                    <a:p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/>
                        </a:rPr>
                        <a:t>2011</a:t>
                      </a:r>
                      <a:endParaRPr lang="it-IT" sz="1400" b="1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/>
                        </a:rPr>
                        <a:t>2016</a:t>
                      </a:r>
                      <a:endParaRPr lang="it-IT" sz="1400" b="1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1F61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/>
                        </a:rPr>
                        <a:t>2011</a:t>
                      </a:r>
                      <a:endParaRPr lang="it-IT" sz="1400" b="1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/>
                        </a:rPr>
                        <a:t>2015</a:t>
                      </a:r>
                      <a:endParaRPr lang="it-IT" sz="1400" b="1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1F61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/>
                        </a:rPr>
                        <a:t>2011</a:t>
                      </a:r>
                      <a:endParaRPr lang="it-IT" sz="1400" b="1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/>
                        </a:rPr>
                        <a:t>2015</a:t>
                      </a:r>
                      <a:endParaRPr lang="it-IT" sz="1400" b="1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1F61">
                        <a:alpha val="20000"/>
                      </a:srgbClr>
                    </a:solidFill>
                  </a:tcPr>
                </a:tc>
              </a:tr>
              <a:tr h="2240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/>
                        </a:rPr>
                        <a:t>90: attività creative, artistiche e di </a:t>
                      </a:r>
                      <a:r>
                        <a:rPr lang="it-IT" sz="1400" dirty="0" err="1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/>
                        </a:rPr>
                        <a:t>intratt</a:t>
                      </a:r>
                      <a:r>
                        <a:rPr lang="it-IT" sz="14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/>
                        </a:rPr>
                        <a:t>.</a:t>
                      </a: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/>
                        </a:rPr>
                        <a:t>2.106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/>
                        </a:rPr>
                        <a:t>2.807</a:t>
                      </a: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1F61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/>
                        </a:rPr>
                        <a:t>21</a:t>
                      </a: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/>
                        </a:rPr>
                        <a:t>563</a:t>
                      </a: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1F61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1F61">
                        <a:alpha val="20000"/>
                      </a:srgbClr>
                    </a:solidFill>
                  </a:tcPr>
                </a:tc>
              </a:tr>
              <a:tr h="1562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/>
                        </a:rPr>
                        <a:t>91: </a:t>
                      </a:r>
                      <a:r>
                        <a:rPr lang="it-IT" sz="14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/>
                        </a:rPr>
                        <a:t>biblioteche</a:t>
                      </a:r>
                      <a:r>
                        <a:rPr lang="it-IT" sz="14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/>
                        </a:rPr>
                        <a:t>, archivi, musei ed </a:t>
                      </a:r>
                      <a:r>
                        <a:rPr lang="it-IT" sz="14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/>
                        </a:rPr>
                        <a:t>altre</a:t>
                      </a: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/>
                        </a:rPr>
                        <a:t>117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/>
                        </a:rPr>
                        <a:t>1.108</a:t>
                      </a: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1F61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/>
                        </a:rPr>
                        <a:t>190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/>
                        </a:rPr>
                        <a:t>188</a:t>
                      </a: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1F61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1F61">
                        <a:alpha val="20000"/>
                      </a:srgbClr>
                    </a:solidFill>
                  </a:tcPr>
                </a:tc>
              </a:tr>
              <a:tr h="1358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 err="1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/>
                        </a:rPr>
                        <a:t>SETT</a:t>
                      </a:r>
                      <a:r>
                        <a:rPr lang="it-IT" sz="14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/>
                        </a:rPr>
                        <a:t>. PREV. attività </a:t>
                      </a:r>
                      <a:r>
                        <a:rPr lang="it-IT" sz="14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/>
                        </a:rPr>
                        <a:t>culturali e artistiche </a:t>
                      </a: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1F61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1F61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/>
                        </a:rPr>
                        <a:t>3.640</a:t>
                      </a: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/>
                        </a:rPr>
                        <a:t>3.990</a:t>
                      </a: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1F61">
                        <a:alpha val="20000"/>
                      </a:srgbClr>
                    </a:solidFill>
                  </a:tcPr>
                </a:tc>
              </a:tr>
              <a:tr h="1358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TOTALE</a:t>
                      </a: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2.223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3.915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1F61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751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1F61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1F61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179512" y="4525104"/>
          <a:ext cx="8568953" cy="1280160"/>
        </p:xfrm>
        <a:graphic>
          <a:graphicData uri="http://schemas.openxmlformats.org/drawingml/2006/table">
            <a:tbl>
              <a:tblPr/>
              <a:tblGrid>
                <a:gridCol w="936104"/>
                <a:gridCol w="1512168"/>
                <a:gridCol w="720080"/>
                <a:gridCol w="720080"/>
                <a:gridCol w="936104"/>
                <a:gridCol w="576064"/>
                <a:gridCol w="864096"/>
                <a:gridCol w="936104"/>
                <a:gridCol w="576064"/>
                <a:gridCol w="792089"/>
              </a:tblGrid>
              <a:tr h="107950">
                <a:tc rowSpan="2">
                  <a:txBody>
                    <a:bodyPr/>
                    <a:lstStyle/>
                    <a:p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Spettacolo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(</a:t>
                      </a:r>
                      <a:r>
                        <a:rPr lang="it-IT" sz="1400" dirty="0" err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Ateco</a:t>
                      </a:r>
                      <a:r>
                        <a:rPr lang="it-IT" sz="14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 90)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1F61">
                        <a:alpha val="20000"/>
                      </a:srgbClr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Biblioteche, archivi e musei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(</a:t>
                      </a:r>
                      <a:r>
                        <a:rPr lang="it-IT" sz="1400" dirty="0" err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Ateco</a:t>
                      </a:r>
                      <a:r>
                        <a:rPr lang="it-IT" sz="14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Calibri"/>
                        </a:rPr>
                        <a:t> 91)</a:t>
                      </a:r>
                      <a:endParaRPr lang="it-IT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1F61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TOTALE ADDETTI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95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Addetti dello </a:t>
                      </a:r>
                      <a:r>
                        <a:rPr lang="it-IT" sz="14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Spettacolo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Addetti dei Musei</a:t>
                      </a: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i="1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di cui: esterni</a:t>
                      </a: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Addetti delle Biblioteche e Archivi</a:t>
                      </a: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i="1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di cui: esterni</a:t>
                      </a: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i="1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di cui: Biblioteche civiche</a:t>
                      </a: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i="1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di cui: Biblioteche Statali</a:t>
                      </a: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i="1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di cui: Archivi di stato</a:t>
                      </a: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079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b="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Addetti</a:t>
                      </a:r>
                      <a:endParaRPr lang="it-IT" sz="1400" b="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b="1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16.157   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  3.903   </a:t>
                      </a: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b="1" i="1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  942   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b="1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 2.703   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b="1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456   </a:t>
                      </a:r>
                      <a:endParaRPr lang="it-IT" sz="140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b="1" i="1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   1.640   </a:t>
                      </a: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b="1" i="1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  260   </a:t>
                      </a: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b="1" i="1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 173   </a:t>
                      </a: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Calibri"/>
                        </a:rPr>
                        <a:t> 23.705   </a:t>
                      </a:r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251520" y="1700808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B11F61"/>
                </a:solidFill>
              </a:rPr>
              <a:t>LA TOSCANA DA FONTI ISTAT  IMPRESE, ISTITUZIONI  E ADDETTI</a:t>
            </a:r>
            <a:endParaRPr lang="it-IT" sz="2000" b="1" dirty="0">
              <a:solidFill>
                <a:srgbClr val="B11F61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79512" y="4109010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B11F61"/>
                </a:solidFill>
              </a:rPr>
              <a:t>LA TOSCANA DA RICOSTRUZIONE PLURIFONTE</a:t>
            </a:r>
            <a:endParaRPr lang="it-IT" sz="2000" b="1" dirty="0">
              <a:solidFill>
                <a:srgbClr val="B11F61"/>
              </a:solidFill>
            </a:endParaRPr>
          </a:p>
        </p:txBody>
      </p:sp>
      <p:graphicFrame>
        <p:nvGraphicFramePr>
          <p:cNvPr id="8" name="Tabella 7"/>
          <p:cNvGraphicFramePr>
            <a:graphicFrameLocks noGrp="1"/>
          </p:cNvGraphicFramePr>
          <p:nvPr/>
        </p:nvGraphicFramePr>
        <p:xfrm>
          <a:off x="7308304" y="2132856"/>
          <a:ext cx="1224136" cy="1736586"/>
        </p:xfrm>
        <a:graphic>
          <a:graphicData uri="http://schemas.openxmlformats.org/drawingml/2006/table">
            <a:tbl>
              <a:tblPr/>
              <a:tblGrid>
                <a:gridCol w="576064"/>
                <a:gridCol w="648072"/>
              </a:tblGrid>
              <a:tr h="11557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/>
                        </a:rPr>
                        <a:t>Imprese</a:t>
                      </a:r>
                      <a:r>
                        <a:rPr lang="it-IT" sz="1400" b="1" baseline="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/>
                        </a:rPr>
                        <a:t> e istituzioni  (</a:t>
                      </a:r>
                      <a:r>
                        <a:rPr lang="it-IT" sz="1400" b="1" dirty="0" err="1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/>
                        </a:rPr>
                        <a:t>A+B</a:t>
                      </a:r>
                      <a:r>
                        <a:rPr lang="it-IT" sz="1400" b="1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/>
                        </a:rPr>
                        <a:t>)</a:t>
                      </a:r>
                      <a:endParaRPr lang="it-IT" sz="1400" b="1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9525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/>
                        </a:rPr>
                        <a:t>2011</a:t>
                      </a:r>
                      <a:endParaRPr lang="it-IT" sz="1400" b="1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Arial"/>
                        </a:rPr>
                        <a:t>2015</a:t>
                      </a:r>
                      <a:endParaRPr lang="it-IT" sz="1400" b="1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1F61">
                        <a:alpha val="20000"/>
                      </a:srgbClr>
                    </a:solidFill>
                  </a:tcPr>
                </a:tc>
              </a:tr>
              <a:tr h="224016"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2.127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3.370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1F61">
                        <a:alpha val="20000"/>
                      </a:srgbClr>
                    </a:solidFill>
                  </a:tcPr>
                </a:tc>
              </a:tr>
              <a:tr h="156210"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307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1.296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1F61">
                        <a:alpha val="20000"/>
                      </a:srgbClr>
                    </a:solidFill>
                  </a:tcPr>
                </a:tc>
              </a:tr>
              <a:tr h="135890">
                <a:tc>
                  <a:txBody>
                    <a:bodyPr/>
                    <a:lstStyle/>
                    <a:p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1F61">
                        <a:alpha val="20000"/>
                      </a:srgbClr>
                    </a:solidFill>
                  </a:tcPr>
                </a:tc>
              </a:tr>
              <a:tr h="135890"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2.434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4.666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1F61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0" name="CasellaDiTesto 9"/>
          <p:cNvSpPr txBox="1"/>
          <p:nvPr/>
        </p:nvSpPr>
        <p:spPr>
          <a:xfrm>
            <a:off x="179512" y="5949280"/>
            <a:ext cx="1728192" cy="369332"/>
          </a:xfrm>
          <a:prstGeom prst="rect">
            <a:avLst/>
          </a:prstGeom>
          <a:noFill/>
          <a:ln>
            <a:solidFill>
              <a:srgbClr val="B11F61"/>
            </a:solidFill>
          </a:ln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B11F61"/>
                </a:solidFill>
              </a:rPr>
              <a:t>INPS, </a:t>
            </a:r>
            <a:r>
              <a:rPr lang="it-IT" b="1" dirty="0" err="1" smtClean="0">
                <a:solidFill>
                  <a:srgbClr val="B11F61"/>
                </a:solidFill>
              </a:rPr>
              <a:t>ex-Enpals</a:t>
            </a:r>
            <a:endParaRPr lang="it-IT" b="1" dirty="0">
              <a:solidFill>
                <a:srgbClr val="B11F61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5364088" y="6093296"/>
            <a:ext cx="1800200" cy="369332"/>
          </a:xfrm>
          <a:prstGeom prst="rect">
            <a:avLst/>
          </a:prstGeom>
          <a:noFill/>
          <a:ln>
            <a:solidFill>
              <a:srgbClr val="B11F61"/>
            </a:solidFill>
          </a:ln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B11F61"/>
                </a:solidFill>
              </a:rPr>
              <a:t>RT, monitoraggio</a:t>
            </a:r>
            <a:endParaRPr lang="it-IT" b="1" dirty="0">
              <a:solidFill>
                <a:srgbClr val="B11F61"/>
              </a:solidFill>
            </a:endParaRPr>
          </a:p>
        </p:txBody>
      </p:sp>
      <p:cxnSp>
        <p:nvCxnSpPr>
          <p:cNvPr id="13" name="Connettore 2 12"/>
          <p:cNvCxnSpPr/>
          <p:nvPr/>
        </p:nvCxnSpPr>
        <p:spPr>
          <a:xfrm flipV="1">
            <a:off x="1691680" y="5733256"/>
            <a:ext cx="360040" cy="216024"/>
          </a:xfrm>
          <a:prstGeom prst="straightConnector1">
            <a:avLst/>
          </a:prstGeom>
          <a:ln w="12700">
            <a:solidFill>
              <a:srgbClr val="B11F6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/>
          <p:nvPr/>
        </p:nvCxnSpPr>
        <p:spPr>
          <a:xfrm flipH="1" flipV="1">
            <a:off x="3059832" y="5805264"/>
            <a:ext cx="144016" cy="216024"/>
          </a:xfrm>
          <a:prstGeom prst="straightConnector1">
            <a:avLst/>
          </a:prstGeom>
          <a:ln w="12700">
            <a:solidFill>
              <a:srgbClr val="B11F6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sellaDiTesto 17"/>
          <p:cNvSpPr txBox="1"/>
          <p:nvPr/>
        </p:nvSpPr>
        <p:spPr>
          <a:xfrm>
            <a:off x="2204120" y="6021288"/>
            <a:ext cx="1800200" cy="369332"/>
          </a:xfrm>
          <a:prstGeom prst="rect">
            <a:avLst/>
          </a:prstGeom>
          <a:noFill/>
          <a:ln>
            <a:solidFill>
              <a:srgbClr val="B11F61"/>
            </a:solidFill>
          </a:ln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B11F61"/>
                </a:solidFill>
              </a:rPr>
              <a:t>ISTAT, </a:t>
            </a:r>
            <a:r>
              <a:rPr lang="it-IT" b="1" dirty="0" err="1" smtClean="0">
                <a:solidFill>
                  <a:srgbClr val="B11F61"/>
                </a:solidFill>
              </a:rPr>
              <a:t>ind</a:t>
            </a:r>
            <a:r>
              <a:rPr lang="it-IT" b="1" dirty="0" smtClean="0">
                <a:solidFill>
                  <a:srgbClr val="B11F61"/>
                </a:solidFill>
              </a:rPr>
              <a:t>. musei</a:t>
            </a:r>
            <a:endParaRPr lang="it-IT" b="1" dirty="0">
              <a:solidFill>
                <a:srgbClr val="B11F61"/>
              </a:solidFill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7343800" y="6093296"/>
            <a:ext cx="1116632" cy="369332"/>
          </a:xfrm>
          <a:prstGeom prst="rect">
            <a:avLst/>
          </a:prstGeom>
          <a:noFill/>
          <a:ln>
            <a:solidFill>
              <a:srgbClr val="B11F61"/>
            </a:solidFill>
          </a:ln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B11F61"/>
                </a:solidFill>
              </a:rPr>
              <a:t>MIBACT</a:t>
            </a:r>
            <a:endParaRPr lang="it-IT" b="1" dirty="0">
              <a:solidFill>
                <a:srgbClr val="B11F61"/>
              </a:solidFill>
            </a:endParaRPr>
          </a:p>
        </p:txBody>
      </p:sp>
      <p:cxnSp>
        <p:nvCxnSpPr>
          <p:cNvPr id="20" name="Connettore 2 19"/>
          <p:cNvCxnSpPr/>
          <p:nvPr/>
        </p:nvCxnSpPr>
        <p:spPr>
          <a:xfrm flipV="1">
            <a:off x="5652120" y="5805264"/>
            <a:ext cx="360040" cy="216024"/>
          </a:xfrm>
          <a:prstGeom prst="straightConnector1">
            <a:avLst/>
          </a:prstGeom>
          <a:ln w="12700">
            <a:solidFill>
              <a:srgbClr val="B11F6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/>
          <p:cNvCxnSpPr/>
          <p:nvPr/>
        </p:nvCxnSpPr>
        <p:spPr>
          <a:xfrm flipH="1" flipV="1">
            <a:off x="7452320" y="5805264"/>
            <a:ext cx="144016" cy="216024"/>
          </a:xfrm>
          <a:prstGeom prst="straightConnector1">
            <a:avLst/>
          </a:prstGeom>
          <a:ln w="12700">
            <a:solidFill>
              <a:srgbClr val="B11F6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46856" y="-27384"/>
            <a:ext cx="8229600" cy="908720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</a:pPr>
            <a:r>
              <a:rPr lang="it-IT" i="1" dirty="0" smtClean="0"/>
              <a:t>La Toscana 2</a:t>
            </a:r>
            <a:endParaRPr lang="it-IT" i="1" dirty="0"/>
          </a:p>
        </p:txBody>
      </p:sp>
      <p:graphicFrame>
        <p:nvGraphicFramePr>
          <p:cNvPr id="3" name="Grafico 2"/>
          <p:cNvGraphicFramePr/>
          <p:nvPr/>
        </p:nvGraphicFramePr>
        <p:xfrm>
          <a:off x="179512" y="1412776"/>
          <a:ext cx="6696744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179512" y="4034368"/>
          <a:ext cx="7560840" cy="2346960"/>
        </p:xfrm>
        <a:graphic>
          <a:graphicData uri="http://schemas.openxmlformats.org/drawingml/2006/table">
            <a:tbl>
              <a:tblPr/>
              <a:tblGrid>
                <a:gridCol w="2771802"/>
                <a:gridCol w="864096"/>
                <a:gridCol w="864096"/>
                <a:gridCol w="936104"/>
                <a:gridCol w="936104"/>
                <a:gridCol w="1188638"/>
              </a:tblGrid>
              <a:tr h="1079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b="1" baseline="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it-IT" sz="16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Avviamenti per tipologia di datore e contratto. 2015-2018</a:t>
                      </a:r>
                      <a:endParaRPr lang="it-IT" sz="1600" baseline="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baseline="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Numero di enti, imprese</a:t>
                      </a:r>
                      <a:endParaRPr lang="it-IT" sz="1400" baseline="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1F61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baseline="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Numero di avviamenti</a:t>
                      </a:r>
                      <a:endParaRPr lang="it-IT" sz="1400" baseline="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1F61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baseline="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Avviamenti medi per ente</a:t>
                      </a:r>
                      <a:endParaRPr lang="it-IT" sz="1400" baseline="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1F61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baseline="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% avviamenti su totale</a:t>
                      </a:r>
                      <a:endParaRPr lang="it-IT" sz="1400" baseline="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1F61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baseline="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%</a:t>
                      </a:r>
                      <a:endParaRPr lang="it-IT" sz="1400" baseline="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baseline="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 avviamenti</a:t>
                      </a:r>
                      <a:endParaRPr lang="it-IT" sz="1400" baseline="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baseline="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a tempo </a:t>
                      </a:r>
                      <a:r>
                        <a:rPr lang="it-IT" sz="1400" baseline="0" dirty="0" err="1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indet</a:t>
                      </a:r>
                      <a:r>
                        <a:rPr lang="it-IT" sz="1400" baseline="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.</a:t>
                      </a:r>
                      <a:endParaRPr lang="it-IT" sz="1400" baseline="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1F61">
                        <a:alpha val="20000"/>
                      </a:srgbClr>
                    </a:soli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baseline="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Associazioni</a:t>
                      </a:r>
                      <a:endParaRPr lang="it-IT" sz="1400" baseline="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baseline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266</a:t>
                      </a:r>
                      <a:endParaRPr lang="it-IT" sz="1400" baseline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baseline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29.598</a:t>
                      </a:r>
                      <a:endParaRPr lang="it-IT" sz="1400" baseline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baseline="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111</a:t>
                      </a:r>
                      <a:endParaRPr lang="it-IT" sz="1400" baseline="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baseline="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43,5</a:t>
                      </a:r>
                      <a:endParaRPr lang="it-IT" sz="1400" baseline="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baseline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0,4</a:t>
                      </a:r>
                      <a:endParaRPr lang="it-IT" sz="1400" baseline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baseline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Fondazioni</a:t>
                      </a:r>
                      <a:endParaRPr lang="it-IT" sz="1400" baseline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baseline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43</a:t>
                      </a:r>
                      <a:endParaRPr lang="it-IT" sz="1400" baseline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baseline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19.718</a:t>
                      </a:r>
                      <a:endParaRPr lang="it-IT" sz="1400" baseline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baseline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459</a:t>
                      </a:r>
                      <a:endParaRPr lang="it-IT" sz="1400" baseline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baseline="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29,0</a:t>
                      </a:r>
                      <a:endParaRPr lang="it-IT" sz="1400" baseline="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baseline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0,4</a:t>
                      </a:r>
                      <a:endParaRPr lang="it-IT" sz="1400" baseline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baseline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Società cooperative</a:t>
                      </a:r>
                      <a:endParaRPr lang="it-IT" sz="1400" baseline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baseline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84</a:t>
                      </a:r>
                      <a:endParaRPr lang="it-IT" sz="1400" baseline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baseline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9.487</a:t>
                      </a:r>
                      <a:endParaRPr lang="it-IT" sz="1400" baseline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baseline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113</a:t>
                      </a:r>
                      <a:endParaRPr lang="it-IT" sz="1400" baseline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baseline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13,9</a:t>
                      </a:r>
                      <a:endParaRPr lang="it-IT" sz="1400" baseline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baseline="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2,1</a:t>
                      </a:r>
                      <a:endParaRPr lang="it-IT" sz="1400" baseline="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baseline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Istituzioni Pubbliche e religiose</a:t>
                      </a:r>
                      <a:endParaRPr lang="it-IT" sz="1400" baseline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baseline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28</a:t>
                      </a:r>
                      <a:endParaRPr lang="it-IT" sz="1400" baseline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baseline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2.177</a:t>
                      </a:r>
                      <a:endParaRPr lang="it-IT" sz="1400" baseline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baseline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78</a:t>
                      </a:r>
                      <a:endParaRPr lang="it-IT" sz="1400" baseline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baseline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3,2</a:t>
                      </a:r>
                      <a:endParaRPr lang="it-IT" sz="1400" baseline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baseline="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4,3</a:t>
                      </a:r>
                      <a:endParaRPr lang="it-IT" sz="1400" baseline="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baseline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SpA</a:t>
                      </a:r>
                      <a:endParaRPr lang="it-IT" sz="1400" baseline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baseline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9</a:t>
                      </a:r>
                      <a:endParaRPr lang="it-IT" sz="1400" baseline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baseline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1.963</a:t>
                      </a:r>
                      <a:endParaRPr lang="it-IT" sz="1400" baseline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baseline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218</a:t>
                      </a:r>
                      <a:endParaRPr lang="it-IT" sz="1400" baseline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baseline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2,9</a:t>
                      </a:r>
                      <a:endParaRPr lang="it-IT" sz="1400" baseline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baseline="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7,1</a:t>
                      </a:r>
                      <a:endParaRPr lang="it-IT" sz="1400" baseline="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baseline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Ditte Individuali</a:t>
                      </a:r>
                      <a:endParaRPr lang="it-IT" sz="1400" baseline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baseline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101</a:t>
                      </a:r>
                      <a:endParaRPr lang="it-IT" sz="1400" baseline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baseline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803</a:t>
                      </a:r>
                      <a:endParaRPr lang="it-IT" sz="1400" baseline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baseline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8</a:t>
                      </a:r>
                      <a:endParaRPr lang="it-IT" sz="1400" baseline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baseline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1,2</a:t>
                      </a:r>
                      <a:endParaRPr lang="it-IT" sz="1400" baseline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baseline="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18,2</a:t>
                      </a:r>
                      <a:endParaRPr lang="it-IT" sz="1400" baseline="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baseline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Altre forme societarie (SRL, SNC, SAS)</a:t>
                      </a:r>
                      <a:endParaRPr lang="it-IT" sz="1400" baseline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baseline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174</a:t>
                      </a:r>
                      <a:endParaRPr lang="it-IT" sz="1400" baseline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baseline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4.273</a:t>
                      </a:r>
                      <a:endParaRPr lang="it-IT" sz="1400" baseline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baseline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25</a:t>
                      </a:r>
                      <a:endParaRPr lang="it-IT" sz="1400" baseline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baseline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6,3</a:t>
                      </a:r>
                      <a:endParaRPr lang="it-IT" sz="1400" baseline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baseline="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3,5</a:t>
                      </a:r>
                      <a:endParaRPr lang="it-IT" sz="1400" baseline="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b="1" baseline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TOTALE</a:t>
                      </a:r>
                      <a:endParaRPr lang="it-IT" sz="1400" baseline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b="1" baseline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705</a:t>
                      </a:r>
                      <a:endParaRPr lang="it-IT" sz="1400" baseline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b="1" baseline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68.019</a:t>
                      </a:r>
                      <a:endParaRPr lang="it-IT" sz="1400" baseline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b="1" baseline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96</a:t>
                      </a:r>
                      <a:endParaRPr lang="it-IT" sz="1400" baseline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b="1" baseline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100,0</a:t>
                      </a:r>
                      <a:endParaRPr lang="it-IT" sz="1400" baseline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b="1" baseline="0" dirty="0">
                          <a:solidFill>
                            <a:srgbClr val="00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1,3</a:t>
                      </a:r>
                      <a:endParaRPr lang="it-IT" sz="1400" baseline="0" dirty="0"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179512" y="764704"/>
            <a:ext cx="8568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B11F61"/>
                </a:solidFill>
              </a:rPr>
              <a:t>LA TOSCANA DA COMUNICAZIONI OBBLIGATORIE DEI CONTRATTI </a:t>
            </a:r>
            <a:r>
              <a:rPr lang="it-IT" sz="2000" b="1" dirty="0" err="1" smtClean="0">
                <a:solidFill>
                  <a:srgbClr val="B11F61"/>
                </a:solidFill>
              </a:rPr>
              <a:t>DI</a:t>
            </a:r>
            <a:r>
              <a:rPr lang="it-IT" sz="2000" b="1" dirty="0" smtClean="0">
                <a:solidFill>
                  <a:srgbClr val="B11F61"/>
                </a:solidFill>
              </a:rPr>
              <a:t> LAVORO. </a:t>
            </a:r>
            <a:endParaRPr lang="it-IT" sz="2000" b="1" dirty="0">
              <a:solidFill>
                <a:srgbClr val="B11F61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79512" y="1124744"/>
            <a:ext cx="69847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err="1" smtClean="0"/>
              <a:t>Incid</a:t>
            </a:r>
            <a:r>
              <a:rPr lang="it-IT" sz="1600" dirty="0" smtClean="0"/>
              <a:t>. % degli avviamenti di professioni culturali per settore culturale.  2015-2018</a:t>
            </a:r>
            <a:endParaRPr lang="it-IT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46856" y="-27384"/>
            <a:ext cx="8229600" cy="908720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</a:pPr>
            <a:r>
              <a:rPr lang="it-IT" i="1" dirty="0" smtClean="0"/>
              <a:t>In sintesi (da </a:t>
            </a:r>
            <a:r>
              <a:rPr lang="it-IT" i="1" dirty="0" err="1" smtClean="0"/>
              <a:t>completare…</a:t>
            </a:r>
            <a:r>
              <a:rPr lang="it-IT" i="1" dirty="0" smtClean="0"/>
              <a:t>)</a:t>
            </a:r>
            <a:endParaRPr lang="it-IT" i="1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68923675"/>
              </p:ext>
            </p:extLst>
          </p:nvPr>
        </p:nvGraphicFramePr>
        <p:xfrm>
          <a:off x="323527" y="1052735"/>
          <a:ext cx="8352929" cy="5237545"/>
        </p:xfrm>
        <a:graphic>
          <a:graphicData uri="http://schemas.openxmlformats.org/drawingml/2006/table">
            <a:tbl>
              <a:tblPr/>
              <a:tblGrid>
                <a:gridCol w="2160241"/>
                <a:gridCol w="1448803"/>
                <a:gridCol w="1660063"/>
                <a:gridCol w="1571654"/>
                <a:gridCol w="1512168"/>
              </a:tblGrid>
              <a:tr h="14401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it-IT" sz="1400" b="1" kern="12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it-IT" sz="1400" b="1" kern="1200" dirty="0" smtClean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Fonte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endParaRPr lang="it-IT" sz="1400" b="1" kern="1200" dirty="0">
                        <a:solidFill>
                          <a:srgbClr val="000000"/>
                        </a:solidFill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18925" marR="18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1F61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Unità di rilevazione</a:t>
                      </a:r>
                      <a:endParaRPr lang="it-IT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25" marR="18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1F61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Fenomeni osservati</a:t>
                      </a:r>
                      <a:endParaRPr lang="it-IT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25" marR="18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1F61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Disaggregazioni</a:t>
                      </a:r>
                      <a:endParaRPr lang="it-IT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25" marR="18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1F61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Limiti e potenzialità</a:t>
                      </a:r>
                      <a:endParaRPr lang="it-IT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25" marR="189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1F61">
                        <a:alpha val="20000"/>
                      </a:srgbClr>
                    </a:solidFill>
                  </a:tcPr>
                </a:tc>
              </a:tr>
              <a:tr h="8694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Istat, Indagine campionaria Forze di Lavoro(*) </a:t>
                      </a:r>
                      <a:endParaRPr lang="it-IT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25" marR="18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Famiglie di fatto; individui</a:t>
                      </a:r>
                      <a:endParaRPr lang="it-IT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25" marR="18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dirty="0" smtClean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Caratteristiche del lavoratore e del rapporto di lavoro</a:t>
                      </a:r>
                      <a:endParaRPr lang="it-IT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it-IT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25" marR="18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Provinciale; </a:t>
                      </a:r>
                      <a:r>
                        <a:rPr lang="it-IT" sz="1200" dirty="0" err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Ateco</a:t>
                      </a:r>
                      <a:r>
                        <a:rPr lang="it-IT" sz="12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it-IT" sz="1200" dirty="0" smtClean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2007</a:t>
                      </a:r>
                      <a:endParaRPr lang="it-IT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25" marR="18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dirty="0" smtClean="0">
                          <a:latin typeface="Arial Narrow"/>
                          <a:ea typeface="Times New Roman"/>
                          <a:cs typeface="Times New Roman"/>
                        </a:rPr>
                        <a:t>Il fenomeno è troppo raro per risultare</a:t>
                      </a:r>
                      <a:r>
                        <a:rPr lang="it-IT" sz="1200" baseline="0" dirty="0" smtClean="0">
                          <a:latin typeface="Arial Narrow"/>
                          <a:ea typeface="Times New Roman"/>
                          <a:cs typeface="Times New Roman"/>
                        </a:rPr>
                        <a:t> con dettaglio nel campione</a:t>
                      </a:r>
                      <a:endParaRPr lang="it-IT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25" marR="18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9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RGS, Archivio SICO dipendenti pubblici</a:t>
                      </a:r>
                      <a:endParaRPr lang="it-IT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25" marR="18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Ente pubblico (datore)</a:t>
                      </a:r>
                      <a:endParaRPr lang="it-IT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25" marR="18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Caratteristiche del lavoratore e del rapporto di lavoro</a:t>
                      </a:r>
                      <a:endParaRPr lang="it-IT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25" marR="18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Dati individuali a livello di ente</a:t>
                      </a:r>
                      <a:endParaRPr lang="it-IT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25" marR="18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Difficoltà di accesso</a:t>
                      </a:r>
                      <a:endParaRPr lang="it-IT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25" marR="18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0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INPS archivio ex-ENPALS</a:t>
                      </a:r>
                      <a:endParaRPr lang="it-IT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25" marR="18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Rapporto di lavoro</a:t>
                      </a:r>
                      <a:endParaRPr lang="it-IT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25" marR="18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Caratteristiche del lavoratore e del rapporto di lavoro</a:t>
                      </a:r>
                      <a:endParaRPr lang="it-IT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25" marR="18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Provinciale</a:t>
                      </a:r>
                      <a:endParaRPr lang="it-IT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25" marR="18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Solo professioni dello spettacolo </a:t>
                      </a:r>
                      <a:endParaRPr lang="it-IT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25" marR="18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0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Istat, Registro statistico dell'occupazione delle imprese (ASIA - Occupazione)(*)</a:t>
                      </a:r>
                      <a:endParaRPr lang="it-IT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25" marR="18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Addetti delle </a:t>
                      </a:r>
                      <a:r>
                        <a:rPr lang="it-IT" sz="1200" dirty="0" smtClean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imprese</a:t>
                      </a:r>
                      <a:endParaRPr lang="it-IT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25" marR="18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Occupazione</a:t>
                      </a:r>
                      <a:endParaRPr lang="it-IT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25" marR="18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Dato individuale</a:t>
                      </a:r>
                      <a:endParaRPr lang="it-IT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25" marR="18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dirty="0" smtClean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…</a:t>
                      </a:r>
                      <a:endParaRPr lang="it-IT" sz="1200" dirty="0">
                        <a:solidFill>
                          <a:srgbClr val="000000"/>
                        </a:solidFill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18925" marR="18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0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Istat, Registro annuale su retribuzioni, ore e costo del lavoro per individui e imprese (RACLI)(*)</a:t>
                      </a:r>
                      <a:endParaRPr lang="it-IT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25" marR="18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Posizione lavorativa dipendente del settore privato </a:t>
                      </a:r>
                      <a:r>
                        <a:rPr lang="it-IT" sz="1200" dirty="0" err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extra-agricolo</a:t>
                      </a:r>
                      <a:endParaRPr lang="it-IT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25" marR="18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Retribuzione lorda oraria per ora retribuita delle posizioni lavorative dipendenti</a:t>
                      </a:r>
                      <a:endParaRPr lang="it-IT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25" marR="18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Provinciale: </a:t>
                      </a:r>
                      <a:r>
                        <a:rPr lang="it-IT" sz="1200" dirty="0" err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Ateco</a:t>
                      </a:r>
                      <a:r>
                        <a:rPr lang="it-IT" sz="12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it-IT" sz="1200" dirty="0" smtClean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2007</a:t>
                      </a:r>
                      <a:endParaRPr lang="it-IT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25" marR="18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…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it-IT" sz="1200" dirty="0">
                        <a:solidFill>
                          <a:srgbClr val="000000"/>
                        </a:solidFill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18925" marR="18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6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Istat,</a:t>
                      </a:r>
                      <a:r>
                        <a:rPr lang="it-IT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it-IT" sz="12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Indagine sui musei e le istituzioni similari(*)</a:t>
                      </a:r>
                      <a:endParaRPr lang="it-IT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25" marR="18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dirty="0" smtClean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Aree </a:t>
                      </a:r>
                      <a:r>
                        <a:rPr lang="it-IT" sz="1200" dirty="0" err="1" smtClean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arch.Monumenti</a:t>
                      </a:r>
                      <a:endParaRPr lang="it-IT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dirty="0" smtClean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Musei</a:t>
                      </a:r>
                      <a:endParaRPr lang="it-IT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25" marR="18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dirty="0" smtClean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Consistenza dei beni, fruizione, dipendenti</a:t>
                      </a:r>
                      <a:endParaRPr lang="it-IT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25" marR="18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Individuale</a:t>
                      </a:r>
                      <a:endParaRPr lang="it-IT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25" marR="18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…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it-IT" sz="1200" dirty="0">
                        <a:solidFill>
                          <a:srgbClr val="000000"/>
                        </a:solidFill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18925" marR="18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Siae, luoghi dello spettacolo</a:t>
                      </a:r>
                      <a:endParaRPr lang="it-IT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25" marR="18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Evento soggetto a comunicazione SIAE</a:t>
                      </a:r>
                      <a:endParaRPr lang="it-IT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25" marR="18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Spettatori e biglietti</a:t>
                      </a:r>
                      <a:endParaRPr lang="it-IT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25" marR="18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Provinciale</a:t>
                      </a:r>
                      <a:endParaRPr lang="it-IT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25" marR="18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…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it-IT" sz="1200" dirty="0">
                        <a:solidFill>
                          <a:srgbClr val="000000"/>
                        </a:solidFill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18925" marR="18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Mibact, osservatorio archivi e biblioteche</a:t>
                      </a:r>
                      <a:endParaRPr lang="it-IT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25" marR="18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Ente pubblico (datore)</a:t>
                      </a:r>
                      <a:endParaRPr lang="it-IT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25" marR="18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Nr. dipendenti </a:t>
                      </a:r>
                      <a:endParaRPr lang="it-IT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25" marR="18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Dato individuale a livello di ente</a:t>
                      </a:r>
                      <a:endParaRPr lang="it-IT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25" marR="18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…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it-IT" sz="1200" dirty="0">
                        <a:solidFill>
                          <a:srgbClr val="000000"/>
                        </a:solidFill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18925" marR="18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6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Regione Toscana, monitoraggio biblioteche comunali</a:t>
                      </a:r>
                      <a:endParaRPr lang="it-IT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25" marR="18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Biblioteca</a:t>
                      </a:r>
                      <a:endParaRPr lang="it-IT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25" marR="18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Dotazione </a:t>
                      </a:r>
                      <a:r>
                        <a:rPr lang="it-IT" sz="1200" smtClean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libraria,</a:t>
                      </a:r>
                      <a:r>
                        <a:rPr lang="it-IT" sz="1200" baseline="0" smtClean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it-IT" sz="1200" baseline="0" dirty="0" smtClean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fruitori, </a:t>
                      </a:r>
                      <a:r>
                        <a:rPr lang="it-IT" sz="1200" dirty="0" smtClean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dipendenti </a:t>
                      </a:r>
                      <a:endParaRPr lang="it-IT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25" marR="18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Dato individuale a livello di ente</a:t>
                      </a:r>
                      <a:endParaRPr lang="it-IT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25" marR="18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…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it-IT" sz="1200" dirty="0">
                        <a:solidFill>
                          <a:srgbClr val="000000"/>
                        </a:solidFill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18925" marR="18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9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Regione Toscana, Registro comunicazioni obbligatorie di lavoro </a:t>
                      </a:r>
                      <a:endParaRPr lang="it-IT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25" marR="18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Rapporto di lavoro</a:t>
                      </a:r>
                      <a:endParaRPr lang="it-IT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25" marR="18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Caratteristiche del datore, lavoratore dipendente e del rapporto di lavoro</a:t>
                      </a:r>
                      <a:endParaRPr lang="it-IT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25" marR="18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Dato individuale</a:t>
                      </a:r>
                      <a:endParaRPr lang="it-IT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25" marR="18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…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it-IT" sz="1200" dirty="0">
                        <a:solidFill>
                          <a:srgbClr val="000000"/>
                        </a:solidFill>
                        <a:latin typeface="Arial Narrow"/>
                        <a:ea typeface="Times New Roman"/>
                        <a:cs typeface="Times New Roman"/>
                      </a:endParaRPr>
                    </a:p>
                  </a:txBody>
                  <a:tcPr marL="18925" marR="189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gionalismo settembre 201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Regionalismo settembre 2018</Template>
  <TotalTime>1287</TotalTime>
  <Words>1408</Words>
  <Application>Microsoft Office PowerPoint</Application>
  <PresentationFormat>Presentazione su schermo (4:3)</PresentationFormat>
  <Paragraphs>524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Regionalismo settembre 2018</vt:lpstr>
      <vt:lpstr> IMPRESE E OCCUPAZIONI CULTURALI. UNA PRIMA ESPLORAZIONE DELLE POTENZIALITA’ DI INTEGRAZIONE DELLE FONTI  Annalisa Cicerchia (ISTAT), Sara Gigante (ISTAT), Francesca Rossetti (ISTAT), Sabrina Iommi (IRPET), Donatella Marinari (IRPET)</vt:lpstr>
      <vt:lpstr>Quali misure per l’occupazione culturale?</vt:lpstr>
      <vt:lpstr>L’Italia in Europa</vt:lpstr>
      <vt:lpstr>Le regioni italiane 1</vt:lpstr>
      <vt:lpstr>Le regioni italiane 2</vt:lpstr>
      <vt:lpstr>Le regioni italiane 3</vt:lpstr>
      <vt:lpstr>La Toscana 1</vt:lpstr>
      <vt:lpstr>La Toscana 2</vt:lpstr>
      <vt:lpstr>In sintesi (da completare…)</vt:lpstr>
      <vt:lpstr>Conclusioni</vt:lpstr>
      <vt:lpstr> IMPRESE E OCCUPAZIONI CULTURALI. UNA PRIMA ESPLORAZIONE DELLE POTENZIALITA’ DI INTEGRAZIONE DELLE FONTI  Annalisa Cicerchia (ISTAT), Sara Gigante (ISTAT), Francesca Rossetti (ISTAT), Sabrina Iommi (IRPET), Donatella Marinari (IRPET)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Congiuntura finanza pubblica</dc:title>
  <dc:creator>lattarulo</dc:creator>
  <cp:lastModifiedBy>sabrina.iommi</cp:lastModifiedBy>
  <cp:revision>192</cp:revision>
  <dcterms:created xsi:type="dcterms:W3CDTF">2018-09-07T14:59:23Z</dcterms:created>
  <dcterms:modified xsi:type="dcterms:W3CDTF">2019-09-13T10:01:54Z</dcterms:modified>
</cp:coreProperties>
</file>