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317" r:id="rId2"/>
    <p:sldId id="259" r:id="rId3"/>
    <p:sldId id="306" r:id="rId4"/>
    <p:sldId id="319" r:id="rId5"/>
    <p:sldId id="320" r:id="rId6"/>
    <p:sldId id="321" r:id="rId7"/>
    <p:sldId id="322" r:id="rId8"/>
    <p:sldId id="341" r:id="rId9"/>
    <p:sldId id="326" r:id="rId10"/>
    <p:sldId id="327" r:id="rId11"/>
    <p:sldId id="337" r:id="rId12"/>
    <p:sldId id="329" r:id="rId13"/>
    <p:sldId id="331" r:id="rId14"/>
    <p:sldId id="333" r:id="rId15"/>
    <p:sldId id="338" r:id="rId16"/>
    <p:sldId id="335" r:id="rId17"/>
    <p:sldId id="336" r:id="rId18"/>
  </p:sldIdLst>
  <p:sldSz cx="9144000" cy="5143500" type="screen16x9"/>
  <p:notesSz cx="9926638" cy="6797675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A3195B"/>
    <a:srgbClr val="4031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C61D5BD-59DB-44AD-B0BB-11441421F470}" v="29" dt="2025-04-14T15:02:15.331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essuno stile, griglia tabel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ile medio 2 - Color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Stile medio 2 - Color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34" autoAdjust="0"/>
    <p:restoredTop sz="86600" autoAdjust="0"/>
  </p:normalViewPr>
  <p:slideViewPr>
    <p:cSldViewPr>
      <p:cViewPr varScale="1">
        <p:scale>
          <a:sx n="112" d="100"/>
          <a:sy n="112" d="100"/>
        </p:scale>
        <p:origin x="780" y="32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essio Monticelli" userId="223663ed6696b0d8" providerId="LiveId" clId="{9C61D5BD-59DB-44AD-B0BB-11441421F470}"/>
    <pc:docChg chg="undo custSel addSld delSld modSld sldOrd">
      <pc:chgData name="Alessio Monticelli" userId="223663ed6696b0d8" providerId="LiveId" clId="{9C61D5BD-59DB-44AD-B0BB-11441421F470}" dt="2025-04-14T16:32:01.175" v="2092" actId="20577"/>
      <pc:docMkLst>
        <pc:docMk/>
      </pc:docMkLst>
      <pc:sldChg chg="modSp mod">
        <pc:chgData name="Alessio Monticelli" userId="223663ed6696b0d8" providerId="LiveId" clId="{9C61D5BD-59DB-44AD-B0BB-11441421F470}" dt="2025-04-14T10:00:53.924" v="739" actId="20577"/>
        <pc:sldMkLst>
          <pc:docMk/>
          <pc:sldMk cId="2501852488" sldId="317"/>
        </pc:sldMkLst>
        <pc:spChg chg="mod">
          <ac:chgData name="Alessio Monticelli" userId="223663ed6696b0d8" providerId="LiveId" clId="{9C61D5BD-59DB-44AD-B0BB-11441421F470}" dt="2025-04-14T10:00:53.924" v="739" actId="20577"/>
          <ac:spMkLst>
            <pc:docMk/>
            <pc:sldMk cId="2501852488" sldId="317"/>
            <ac:spMk id="4" creationId="{7C0D8F6E-528C-4843-9FE5-B4F2E97FEFB5}"/>
          </ac:spMkLst>
        </pc:spChg>
      </pc:sldChg>
      <pc:sldChg chg="modSp mod">
        <pc:chgData name="Alessio Monticelli" userId="223663ed6696b0d8" providerId="LiveId" clId="{9C61D5BD-59DB-44AD-B0BB-11441421F470}" dt="2025-04-14T15:54:48.976" v="2048" actId="20577"/>
        <pc:sldMkLst>
          <pc:docMk/>
          <pc:sldMk cId="5650105" sldId="320"/>
        </pc:sldMkLst>
        <pc:spChg chg="mod">
          <ac:chgData name="Alessio Monticelli" userId="223663ed6696b0d8" providerId="LiveId" clId="{9C61D5BD-59DB-44AD-B0BB-11441421F470}" dt="2025-04-14T15:54:48.976" v="2048" actId="20577"/>
          <ac:spMkLst>
            <pc:docMk/>
            <pc:sldMk cId="5650105" sldId="320"/>
            <ac:spMk id="7" creationId="{45908D12-38AB-3533-6893-F8AA8260548E}"/>
          </ac:spMkLst>
        </pc:spChg>
      </pc:sldChg>
      <pc:sldChg chg="modSp mod">
        <pc:chgData name="Alessio Monticelli" userId="223663ed6696b0d8" providerId="LiveId" clId="{9C61D5BD-59DB-44AD-B0BB-11441421F470}" dt="2025-04-14T16:05:44.916" v="2050" actId="20577"/>
        <pc:sldMkLst>
          <pc:docMk/>
          <pc:sldMk cId="3527594711" sldId="321"/>
        </pc:sldMkLst>
        <pc:spChg chg="mod">
          <ac:chgData name="Alessio Monticelli" userId="223663ed6696b0d8" providerId="LiveId" clId="{9C61D5BD-59DB-44AD-B0BB-11441421F470}" dt="2025-04-14T16:05:44.916" v="2050" actId="20577"/>
          <ac:spMkLst>
            <pc:docMk/>
            <pc:sldMk cId="3527594711" sldId="321"/>
            <ac:spMk id="7" creationId="{68DE55B6-D746-B1A5-551A-621C045B9B9D}"/>
          </ac:spMkLst>
        </pc:spChg>
      </pc:sldChg>
      <pc:sldChg chg="addSp delSp modSp mod">
        <pc:chgData name="Alessio Monticelli" userId="223663ed6696b0d8" providerId="LiveId" clId="{9C61D5BD-59DB-44AD-B0BB-11441421F470}" dt="2025-04-14T16:18:57.625" v="2081" actId="20577"/>
        <pc:sldMkLst>
          <pc:docMk/>
          <pc:sldMk cId="764406305" sldId="322"/>
        </pc:sldMkLst>
        <pc:spChg chg="add del">
          <ac:chgData name="Alessio Monticelli" userId="223663ed6696b0d8" providerId="LiveId" clId="{9C61D5BD-59DB-44AD-B0BB-11441421F470}" dt="2025-04-14T08:36:53.217" v="22" actId="22"/>
          <ac:spMkLst>
            <pc:docMk/>
            <pc:sldMk cId="764406305" sldId="322"/>
            <ac:spMk id="4" creationId="{46914952-E874-A62D-4FE3-78A1D1301B37}"/>
          </ac:spMkLst>
        </pc:spChg>
        <pc:spChg chg="mod">
          <ac:chgData name="Alessio Monticelli" userId="223663ed6696b0d8" providerId="LiveId" clId="{9C61D5BD-59DB-44AD-B0BB-11441421F470}" dt="2025-04-14T16:18:57.625" v="2081" actId="20577"/>
          <ac:spMkLst>
            <pc:docMk/>
            <pc:sldMk cId="764406305" sldId="322"/>
            <ac:spMk id="7" creationId="{36845750-776C-EA34-6A07-ECEF725B95C8}"/>
          </ac:spMkLst>
        </pc:spChg>
        <pc:spChg chg="mod">
          <ac:chgData name="Alessio Monticelli" userId="223663ed6696b0d8" providerId="LiveId" clId="{9C61D5BD-59DB-44AD-B0BB-11441421F470}" dt="2025-04-14T09:34:14.199" v="606" actId="14100"/>
          <ac:spMkLst>
            <pc:docMk/>
            <pc:sldMk cId="764406305" sldId="322"/>
            <ac:spMk id="3073" creationId="{AAB24EBB-9678-2256-A009-D375914DF91F}"/>
          </ac:spMkLst>
        </pc:spChg>
        <pc:graphicFrameChg chg="add mod">
          <ac:chgData name="Alessio Monticelli" userId="223663ed6696b0d8" providerId="LiveId" clId="{9C61D5BD-59DB-44AD-B0BB-11441421F470}" dt="2025-04-14T08:36:41.883" v="20"/>
          <ac:graphicFrameMkLst>
            <pc:docMk/>
            <pc:sldMk cId="764406305" sldId="322"/>
            <ac:graphicFrameMk id="2" creationId="{E0B1C792-FA9F-9F1F-3FF8-1E90B4E417F7}"/>
          </ac:graphicFrameMkLst>
        </pc:graphicFrameChg>
        <pc:graphicFrameChg chg="add mod modGraphic">
          <ac:chgData name="Alessio Monticelli" userId="223663ed6696b0d8" providerId="LiveId" clId="{9C61D5BD-59DB-44AD-B0BB-11441421F470}" dt="2025-04-14T08:37:34.877" v="25" actId="21"/>
          <ac:graphicFrameMkLst>
            <pc:docMk/>
            <pc:sldMk cId="764406305" sldId="322"/>
            <ac:graphicFrameMk id="5" creationId="{F2BB4B34-46E9-44E4-6B48-43AD2499BE92}"/>
          </ac:graphicFrameMkLst>
        </pc:graphicFrameChg>
        <pc:graphicFrameChg chg="add mod modGraphic">
          <ac:chgData name="Alessio Monticelli" userId="223663ed6696b0d8" providerId="LiveId" clId="{9C61D5BD-59DB-44AD-B0BB-11441421F470}" dt="2025-04-14T16:15:43.831" v="2068" actId="20577"/>
          <ac:graphicFrameMkLst>
            <pc:docMk/>
            <pc:sldMk cId="764406305" sldId="322"/>
            <ac:graphicFrameMk id="8" creationId="{1C624374-C353-CDF3-20EB-153040224CC9}"/>
          </ac:graphicFrameMkLst>
        </pc:graphicFrameChg>
        <pc:picChg chg="del">
          <ac:chgData name="Alessio Monticelli" userId="223663ed6696b0d8" providerId="LiveId" clId="{9C61D5BD-59DB-44AD-B0BB-11441421F470}" dt="2025-04-14T08:28:15.618" v="19" actId="478"/>
          <ac:picMkLst>
            <pc:docMk/>
            <pc:sldMk cId="764406305" sldId="322"/>
            <ac:picMk id="6" creationId="{70972E3C-8ADE-6212-3EA2-83FAE6298809}"/>
          </ac:picMkLst>
        </pc:picChg>
      </pc:sldChg>
      <pc:sldChg chg="del">
        <pc:chgData name="Alessio Monticelli" userId="223663ed6696b0d8" providerId="LiveId" clId="{9C61D5BD-59DB-44AD-B0BB-11441421F470}" dt="2025-04-14T09:17:48.844" v="297" actId="2696"/>
        <pc:sldMkLst>
          <pc:docMk/>
          <pc:sldMk cId="661767224" sldId="325"/>
        </pc:sldMkLst>
      </pc:sldChg>
      <pc:sldChg chg="addSp delSp modSp mod">
        <pc:chgData name="Alessio Monticelli" userId="223663ed6696b0d8" providerId="LiveId" clId="{9C61D5BD-59DB-44AD-B0BB-11441421F470}" dt="2025-04-14T12:03:00.057" v="1003" actId="20577"/>
        <pc:sldMkLst>
          <pc:docMk/>
          <pc:sldMk cId="3874034452" sldId="326"/>
        </pc:sldMkLst>
        <pc:spChg chg="mod">
          <ac:chgData name="Alessio Monticelli" userId="223663ed6696b0d8" providerId="LiveId" clId="{9C61D5BD-59DB-44AD-B0BB-11441421F470}" dt="2025-04-14T11:37:18.955" v="970" actId="1037"/>
          <ac:spMkLst>
            <pc:docMk/>
            <pc:sldMk cId="3874034452" sldId="326"/>
            <ac:spMk id="2" creationId="{6C17BE0F-C967-8898-944C-4C5477660E97}"/>
          </ac:spMkLst>
        </pc:spChg>
        <pc:spChg chg="mod">
          <ac:chgData name="Alessio Monticelli" userId="223663ed6696b0d8" providerId="LiveId" clId="{9C61D5BD-59DB-44AD-B0BB-11441421F470}" dt="2025-04-14T12:03:00.057" v="1003" actId="20577"/>
          <ac:spMkLst>
            <pc:docMk/>
            <pc:sldMk cId="3874034452" sldId="326"/>
            <ac:spMk id="3" creationId="{265D88B2-418E-704C-0E60-298567623DBE}"/>
          </ac:spMkLst>
        </pc:spChg>
        <pc:spChg chg="add del mod">
          <ac:chgData name="Alessio Monticelli" userId="223663ed6696b0d8" providerId="LiveId" clId="{9C61D5BD-59DB-44AD-B0BB-11441421F470}" dt="2025-04-14T11:33:07.470" v="942" actId="478"/>
          <ac:spMkLst>
            <pc:docMk/>
            <pc:sldMk cId="3874034452" sldId="326"/>
            <ac:spMk id="4" creationId="{43B8A299-8DDD-0373-74A7-B1D0823DD41B}"/>
          </ac:spMkLst>
        </pc:spChg>
        <pc:spChg chg="add mod">
          <ac:chgData name="Alessio Monticelli" userId="223663ed6696b0d8" providerId="LiveId" clId="{9C61D5BD-59DB-44AD-B0BB-11441421F470}" dt="2025-04-14T11:37:16.515" v="969" actId="1037"/>
          <ac:spMkLst>
            <pc:docMk/>
            <pc:sldMk cId="3874034452" sldId="326"/>
            <ac:spMk id="5" creationId="{1CE85483-ED79-458F-F9B7-775B09FDA7DE}"/>
          </ac:spMkLst>
        </pc:spChg>
        <pc:spChg chg="add mod">
          <ac:chgData name="Alessio Monticelli" userId="223663ed6696b0d8" providerId="LiveId" clId="{9C61D5BD-59DB-44AD-B0BB-11441421F470}" dt="2025-04-14T11:38:21.727" v="993" actId="1037"/>
          <ac:spMkLst>
            <pc:docMk/>
            <pc:sldMk cId="3874034452" sldId="326"/>
            <ac:spMk id="6" creationId="{51155A87-4E64-D6E8-C267-0BD3468462AE}"/>
          </ac:spMkLst>
        </pc:spChg>
        <pc:spChg chg="mod">
          <ac:chgData name="Alessio Monticelli" userId="223663ed6696b0d8" providerId="LiveId" clId="{9C61D5BD-59DB-44AD-B0BB-11441421F470}" dt="2025-04-14T11:37:28.069" v="974" actId="1038"/>
          <ac:spMkLst>
            <pc:docMk/>
            <pc:sldMk cId="3874034452" sldId="326"/>
            <ac:spMk id="8" creationId="{4C8D9256-5C19-F78E-1A06-4D5A16C656C5}"/>
          </ac:spMkLst>
        </pc:spChg>
        <pc:spChg chg="mod">
          <ac:chgData name="Alessio Monticelli" userId="223663ed6696b0d8" providerId="LiveId" clId="{9C61D5BD-59DB-44AD-B0BB-11441421F470}" dt="2025-04-14T11:34:41.344" v="965" actId="1076"/>
          <ac:spMkLst>
            <pc:docMk/>
            <pc:sldMk cId="3874034452" sldId="326"/>
            <ac:spMk id="19" creationId="{E189302C-919F-8317-F01C-0B52EDC6E7C3}"/>
          </ac:spMkLst>
        </pc:spChg>
        <pc:picChg chg="mod">
          <ac:chgData name="Alessio Monticelli" userId="223663ed6696b0d8" providerId="LiveId" clId="{9C61D5BD-59DB-44AD-B0BB-11441421F470}" dt="2025-04-14T11:37:13.508" v="968" actId="1037"/>
          <ac:picMkLst>
            <pc:docMk/>
            <pc:sldMk cId="3874034452" sldId="326"/>
            <ac:picMk id="16" creationId="{66746A81-073F-698D-B3E9-7CEF77A364BD}"/>
          </ac:picMkLst>
        </pc:picChg>
        <pc:picChg chg="mod modCrop">
          <ac:chgData name="Alessio Monticelli" userId="223663ed6696b0d8" providerId="LiveId" clId="{9C61D5BD-59DB-44AD-B0BB-11441421F470}" dt="2025-04-14T11:37:20.674" v="971" actId="1037"/>
          <ac:picMkLst>
            <pc:docMk/>
            <pc:sldMk cId="3874034452" sldId="326"/>
            <ac:picMk id="18" creationId="{629CBB5C-FFD1-CADD-DC17-4854EB0CD08C}"/>
          </ac:picMkLst>
        </pc:picChg>
      </pc:sldChg>
      <pc:sldChg chg="modSp mod">
        <pc:chgData name="Alessio Monticelli" userId="223663ed6696b0d8" providerId="LiveId" clId="{9C61D5BD-59DB-44AD-B0BB-11441421F470}" dt="2025-04-14T12:05:19.572" v="1025" actId="20577"/>
        <pc:sldMkLst>
          <pc:docMk/>
          <pc:sldMk cId="2420068350" sldId="327"/>
        </pc:sldMkLst>
        <pc:spChg chg="mod">
          <ac:chgData name="Alessio Monticelli" userId="223663ed6696b0d8" providerId="LiveId" clId="{9C61D5BD-59DB-44AD-B0BB-11441421F470}" dt="2025-04-14T12:05:19.572" v="1025" actId="20577"/>
          <ac:spMkLst>
            <pc:docMk/>
            <pc:sldMk cId="2420068350" sldId="327"/>
            <ac:spMk id="9" creationId="{7EA69DDE-CF4A-44EB-D677-35CAFE1BE855}"/>
          </ac:spMkLst>
        </pc:spChg>
      </pc:sldChg>
      <pc:sldChg chg="modSp">
        <pc:chgData name="Alessio Monticelli" userId="223663ed6696b0d8" providerId="LiveId" clId="{9C61D5BD-59DB-44AD-B0BB-11441421F470}" dt="2025-04-14T12:38:25.546" v="1029"/>
        <pc:sldMkLst>
          <pc:docMk/>
          <pc:sldMk cId="785855212" sldId="329"/>
        </pc:sldMkLst>
        <pc:spChg chg="mod">
          <ac:chgData name="Alessio Monticelli" userId="223663ed6696b0d8" providerId="LiveId" clId="{9C61D5BD-59DB-44AD-B0BB-11441421F470}" dt="2025-04-14T12:38:25.546" v="1029"/>
          <ac:spMkLst>
            <pc:docMk/>
            <pc:sldMk cId="785855212" sldId="329"/>
            <ac:spMk id="4" creationId="{3039DED7-137A-9777-7CEB-4DB1E7E16C4E}"/>
          </ac:spMkLst>
        </pc:spChg>
      </pc:sldChg>
      <pc:sldChg chg="modSp mod">
        <pc:chgData name="Alessio Monticelli" userId="223663ed6696b0d8" providerId="LiveId" clId="{9C61D5BD-59DB-44AD-B0BB-11441421F470}" dt="2025-04-14T13:11:39.436" v="1031" actId="20577"/>
        <pc:sldMkLst>
          <pc:docMk/>
          <pc:sldMk cId="2552708113" sldId="331"/>
        </pc:sldMkLst>
        <pc:spChg chg="mod">
          <ac:chgData name="Alessio Monticelli" userId="223663ed6696b0d8" providerId="LiveId" clId="{9C61D5BD-59DB-44AD-B0BB-11441421F470}" dt="2025-04-14T13:11:39.436" v="1031" actId="20577"/>
          <ac:spMkLst>
            <pc:docMk/>
            <pc:sldMk cId="2552708113" sldId="331"/>
            <ac:spMk id="9" creationId="{189B3C50-48CD-9B5D-F1A4-7FC9A26C34E7}"/>
          </ac:spMkLst>
        </pc:spChg>
      </pc:sldChg>
      <pc:sldChg chg="modSp mod">
        <pc:chgData name="Alessio Monticelli" userId="223663ed6696b0d8" providerId="LiveId" clId="{9C61D5BD-59DB-44AD-B0BB-11441421F470}" dt="2025-04-14T14:10:12.407" v="1303" actId="20577"/>
        <pc:sldMkLst>
          <pc:docMk/>
          <pc:sldMk cId="3737197624" sldId="333"/>
        </pc:sldMkLst>
        <pc:spChg chg="mod">
          <ac:chgData name="Alessio Monticelli" userId="223663ed6696b0d8" providerId="LiveId" clId="{9C61D5BD-59DB-44AD-B0BB-11441421F470}" dt="2025-04-14T14:10:12.407" v="1303" actId="20577"/>
          <ac:spMkLst>
            <pc:docMk/>
            <pc:sldMk cId="3737197624" sldId="333"/>
            <ac:spMk id="5" creationId="{4AA75F5A-F610-5146-49CF-4247A218743A}"/>
          </ac:spMkLst>
        </pc:spChg>
      </pc:sldChg>
      <pc:sldChg chg="addSp modSp mod">
        <pc:chgData name="Alessio Monticelli" userId="223663ed6696b0d8" providerId="LiveId" clId="{9C61D5BD-59DB-44AD-B0BB-11441421F470}" dt="2025-04-14T16:32:01.175" v="2092" actId="20577"/>
        <pc:sldMkLst>
          <pc:docMk/>
          <pc:sldMk cId="3445763288" sldId="335"/>
        </pc:sldMkLst>
        <pc:spChg chg="mod">
          <ac:chgData name="Alessio Monticelli" userId="223663ed6696b0d8" providerId="LiveId" clId="{9C61D5BD-59DB-44AD-B0BB-11441421F470}" dt="2025-04-14T16:32:01.175" v="2092" actId="20577"/>
          <ac:spMkLst>
            <pc:docMk/>
            <pc:sldMk cId="3445763288" sldId="335"/>
            <ac:spMk id="2" creationId="{38E3E566-668D-56B4-1058-21D1AD74E16E}"/>
          </ac:spMkLst>
        </pc:spChg>
        <pc:spChg chg="add mod">
          <ac:chgData name="Alessio Monticelli" userId="223663ed6696b0d8" providerId="LiveId" clId="{9C61D5BD-59DB-44AD-B0BB-11441421F470}" dt="2025-04-14T15:02:30.590" v="1877" actId="1076"/>
          <ac:spMkLst>
            <pc:docMk/>
            <pc:sldMk cId="3445763288" sldId="335"/>
            <ac:spMk id="4" creationId="{9F5F6ABD-3CDA-0EA1-2D36-670423EB4730}"/>
          </ac:spMkLst>
        </pc:spChg>
        <pc:spChg chg="mod">
          <ac:chgData name="Alessio Monticelli" userId="223663ed6696b0d8" providerId="LiveId" clId="{9C61D5BD-59DB-44AD-B0BB-11441421F470}" dt="2025-04-14T15:47:12.900" v="1998" actId="20577"/>
          <ac:spMkLst>
            <pc:docMk/>
            <pc:sldMk cId="3445763288" sldId="335"/>
            <ac:spMk id="11" creationId="{01C61352-6DCC-F398-D479-254A8F9CA4DA}"/>
          </ac:spMkLst>
        </pc:spChg>
        <pc:graphicFrameChg chg="add mod">
          <ac:chgData name="Alessio Monticelli" userId="223663ed6696b0d8" providerId="LiveId" clId="{9C61D5BD-59DB-44AD-B0BB-11441421F470}" dt="2025-04-14T13:24:10.712" v="1039"/>
          <ac:graphicFrameMkLst>
            <pc:docMk/>
            <pc:sldMk cId="3445763288" sldId="335"/>
            <ac:graphicFrameMk id="3" creationId="{EE9998C6-7FD0-FAE6-BBFB-5EFEAB03C7C3}"/>
          </ac:graphicFrameMkLst>
        </pc:graphicFrameChg>
      </pc:sldChg>
      <pc:sldChg chg="modSp mod">
        <pc:chgData name="Alessio Monticelli" userId="223663ed6696b0d8" providerId="LiveId" clId="{9C61D5BD-59DB-44AD-B0BB-11441421F470}" dt="2025-04-14T12:25:37.139" v="1028" actId="115"/>
        <pc:sldMkLst>
          <pc:docMk/>
          <pc:sldMk cId="857753940" sldId="337"/>
        </pc:sldMkLst>
        <pc:spChg chg="mod">
          <ac:chgData name="Alessio Monticelli" userId="223663ed6696b0d8" providerId="LiveId" clId="{9C61D5BD-59DB-44AD-B0BB-11441421F470}" dt="2025-04-14T12:25:37.139" v="1028" actId="115"/>
          <ac:spMkLst>
            <pc:docMk/>
            <pc:sldMk cId="857753940" sldId="337"/>
            <ac:spMk id="9" creationId="{4AB9DC19-DA5C-5B98-E0FF-5E9BE61B77E5}"/>
          </ac:spMkLst>
        </pc:spChg>
      </pc:sldChg>
      <pc:sldChg chg="addSp delSp modSp del mod">
        <pc:chgData name="Alessio Monticelli" userId="223663ed6696b0d8" providerId="LiveId" clId="{9C61D5BD-59DB-44AD-B0BB-11441421F470}" dt="2025-04-14T15:04:01.575" v="1906" actId="2696"/>
        <pc:sldMkLst>
          <pc:docMk/>
          <pc:sldMk cId="3756442587" sldId="339"/>
        </pc:sldMkLst>
        <pc:spChg chg="add mod">
          <ac:chgData name="Alessio Monticelli" userId="223663ed6696b0d8" providerId="LiveId" clId="{9C61D5BD-59DB-44AD-B0BB-11441421F470}" dt="2025-04-14T14:40:51.990" v="1723" actId="692"/>
          <ac:spMkLst>
            <pc:docMk/>
            <pc:sldMk cId="3756442587" sldId="339"/>
            <ac:spMk id="4" creationId="{6F38DA8E-BC67-B11B-D9D3-3F53826C6EB8}"/>
          </ac:spMkLst>
        </pc:spChg>
        <pc:spChg chg="add del">
          <ac:chgData name="Alessio Monticelli" userId="223663ed6696b0d8" providerId="LiveId" clId="{9C61D5BD-59DB-44AD-B0BB-11441421F470}" dt="2025-04-14T14:38:42.205" v="1704" actId="478"/>
          <ac:spMkLst>
            <pc:docMk/>
            <pc:sldMk cId="3756442587" sldId="339"/>
            <ac:spMk id="5" creationId="{5ECC5ED7-A1BB-3335-3745-03158D359C53}"/>
          </ac:spMkLst>
        </pc:spChg>
        <pc:spChg chg="add mod">
          <ac:chgData name="Alessio Monticelli" userId="223663ed6696b0d8" providerId="LiveId" clId="{9C61D5BD-59DB-44AD-B0BB-11441421F470}" dt="2025-04-14T14:41:03.477" v="1724" actId="692"/>
          <ac:spMkLst>
            <pc:docMk/>
            <pc:sldMk cId="3756442587" sldId="339"/>
            <ac:spMk id="6" creationId="{66C553EE-932E-DB34-D5B2-A2C4C9492D1A}"/>
          </ac:spMkLst>
        </pc:spChg>
        <pc:spChg chg="del mod">
          <ac:chgData name="Alessio Monticelli" userId="223663ed6696b0d8" providerId="LiveId" clId="{9C61D5BD-59DB-44AD-B0BB-11441421F470}" dt="2025-04-14T14:28:05.790" v="1562" actId="478"/>
          <ac:spMkLst>
            <pc:docMk/>
            <pc:sldMk cId="3756442587" sldId="339"/>
            <ac:spMk id="8" creationId="{3ABD21F9-D485-508F-C635-F54FEE5A47FE}"/>
          </ac:spMkLst>
        </pc:spChg>
        <pc:spChg chg="mod">
          <ac:chgData name="Alessio Monticelli" userId="223663ed6696b0d8" providerId="LiveId" clId="{9C61D5BD-59DB-44AD-B0BB-11441421F470}" dt="2025-04-14T14:40:18.620" v="1722" actId="114"/>
          <ac:spMkLst>
            <pc:docMk/>
            <pc:sldMk cId="3756442587" sldId="339"/>
            <ac:spMk id="9" creationId="{0FD89C03-139B-7FC5-4E44-098D7B18F2DE}"/>
          </ac:spMkLst>
        </pc:spChg>
        <pc:spChg chg="del mod">
          <ac:chgData name="Alessio Monticelli" userId="223663ed6696b0d8" providerId="LiveId" clId="{9C61D5BD-59DB-44AD-B0BB-11441421F470}" dt="2025-04-14T14:39:08.580" v="1706" actId="478"/>
          <ac:spMkLst>
            <pc:docMk/>
            <pc:sldMk cId="3756442587" sldId="339"/>
            <ac:spMk id="10" creationId="{A17A749C-C698-8D6E-02B6-804C7199357B}"/>
          </ac:spMkLst>
        </pc:spChg>
      </pc:sldChg>
      <pc:sldChg chg="add del ord">
        <pc:chgData name="Alessio Monticelli" userId="223663ed6696b0d8" providerId="LiveId" clId="{9C61D5BD-59DB-44AD-B0BB-11441421F470}" dt="2025-04-14T09:34:49.203" v="612" actId="2696"/>
        <pc:sldMkLst>
          <pc:docMk/>
          <pc:sldMk cId="1955037335" sldId="340"/>
        </pc:sldMkLst>
      </pc:sldChg>
      <pc:sldChg chg="addSp modSp add mod">
        <pc:chgData name="Alessio Monticelli" userId="223663ed6696b0d8" providerId="LiveId" clId="{9C61D5BD-59DB-44AD-B0BB-11441421F470}" dt="2025-04-14T15:33:56.039" v="1950" actId="20577"/>
        <pc:sldMkLst>
          <pc:docMk/>
          <pc:sldMk cId="3836779888" sldId="341"/>
        </pc:sldMkLst>
        <pc:spChg chg="mod">
          <ac:chgData name="Alessio Monticelli" userId="223663ed6696b0d8" providerId="LiveId" clId="{9C61D5BD-59DB-44AD-B0BB-11441421F470}" dt="2025-04-14T10:02:33.518" v="805" actId="14100"/>
          <ac:spMkLst>
            <pc:docMk/>
            <pc:sldMk cId="3836779888" sldId="341"/>
            <ac:spMk id="2" creationId="{51D90EF1-0649-321E-2B59-73B7101CA299}"/>
          </ac:spMkLst>
        </pc:spChg>
        <pc:spChg chg="add mod">
          <ac:chgData name="Alessio Monticelli" userId="223663ed6696b0d8" providerId="LiveId" clId="{9C61D5BD-59DB-44AD-B0BB-11441421F470}" dt="2025-04-14T11:30:53.057" v="921" actId="692"/>
          <ac:spMkLst>
            <pc:docMk/>
            <pc:sldMk cId="3836779888" sldId="341"/>
            <ac:spMk id="5" creationId="{2D3B64B0-7837-C8E1-1CEA-B3B6F6203F88}"/>
          </ac:spMkLst>
        </pc:spChg>
        <pc:spChg chg="mod">
          <ac:chgData name="Alessio Monticelli" userId="223663ed6696b0d8" providerId="LiveId" clId="{9C61D5BD-59DB-44AD-B0BB-11441421F470}" dt="2025-04-14T09:17:06.231" v="292" actId="1076"/>
          <ac:spMkLst>
            <pc:docMk/>
            <pc:sldMk cId="3836779888" sldId="341"/>
            <ac:spMk id="6" creationId="{63D0223D-0456-82FE-895C-03FB2A6FCD9A}"/>
          </ac:spMkLst>
        </pc:spChg>
        <pc:spChg chg="add mod">
          <ac:chgData name="Alessio Monticelli" userId="223663ed6696b0d8" providerId="LiveId" clId="{9C61D5BD-59DB-44AD-B0BB-11441421F470}" dt="2025-04-14T11:31:16.946" v="925" actId="692"/>
          <ac:spMkLst>
            <pc:docMk/>
            <pc:sldMk cId="3836779888" sldId="341"/>
            <ac:spMk id="7" creationId="{F264AD09-49EE-CC3A-666A-4B083154C925}"/>
          </ac:spMkLst>
        </pc:spChg>
        <pc:spChg chg="mod">
          <ac:chgData name="Alessio Monticelli" userId="223663ed6696b0d8" providerId="LiveId" clId="{9C61D5BD-59DB-44AD-B0BB-11441421F470}" dt="2025-04-14T10:02:58.530" v="859" actId="1076"/>
          <ac:spMkLst>
            <pc:docMk/>
            <pc:sldMk cId="3836779888" sldId="341"/>
            <ac:spMk id="8" creationId="{8CA902A2-5DFA-6193-04FA-4C68A66BDAFF}"/>
          </ac:spMkLst>
        </pc:spChg>
        <pc:spChg chg="mod">
          <ac:chgData name="Alessio Monticelli" userId="223663ed6696b0d8" providerId="LiveId" clId="{9C61D5BD-59DB-44AD-B0BB-11441421F470}" dt="2025-04-14T15:33:56.039" v="1950" actId="20577"/>
          <ac:spMkLst>
            <pc:docMk/>
            <pc:sldMk cId="3836779888" sldId="341"/>
            <ac:spMk id="9" creationId="{B55622EF-4BE7-EDB1-BE00-9820B04ADAA6}"/>
          </ac:spMkLst>
        </pc:spChg>
        <pc:picChg chg="mod">
          <ac:chgData name="Alessio Monticelli" userId="223663ed6696b0d8" providerId="LiveId" clId="{9C61D5BD-59DB-44AD-B0BB-11441421F470}" dt="2025-04-14T11:29:24.318" v="914" actId="1076"/>
          <ac:picMkLst>
            <pc:docMk/>
            <pc:sldMk cId="3836779888" sldId="341"/>
            <ac:picMk id="3" creationId="{6C5B0F24-C421-56A6-4E40-F2CD443A6CA9}"/>
          </ac:picMkLst>
        </pc:picChg>
        <pc:picChg chg="mod modCrop">
          <ac:chgData name="Alessio Monticelli" userId="223663ed6696b0d8" providerId="LiveId" clId="{9C61D5BD-59DB-44AD-B0BB-11441421F470}" dt="2025-04-14T09:17:14.231" v="296" actId="1037"/>
          <ac:picMkLst>
            <pc:docMk/>
            <pc:sldMk cId="3836779888" sldId="341"/>
            <ac:picMk id="4" creationId="{82C6B41B-B0CD-9EBB-AAFA-182ABD6EDB90}"/>
          </ac:picMkLst>
        </pc:picChg>
      </pc:sldChg>
      <pc:sldChg chg="add del">
        <pc:chgData name="Alessio Monticelli" userId="223663ed6696b0d8" providerId="LiveId" clId="{9C61D5BD-59DB-44AD-B0BB-11441421F470}" dt="2025-04-14T14:26:52.701" v="1561" actId="2696"/>
        <pc:sldMkLst>
          <pc:docMk/>
          <pc:sldMk cId="3182603408" sldId="342"/>
        </pc:sldMkLst>
      </pc:sldChg>
    </pc:docChg>
  </pc:docChgLst>
  <pc:docChgLst>
    <pc:chgData name="Alessio Monticelli" userId="223663ed6696b0d8" providerId="LiveId" clId="{260BB2EB-AB89-4D12-884B-48368F4B3C7D}"/>
    <pc:docChg chg="undo custSel addSld delSld modSld sldOrd">
      <pc:chgData name="Alessio Monticelli" userId="223663ed6696b0d8" providerId="LiveId" clId="{260BB2EB-AB89-4D12-884B-48368F4B3C7D}" dt="2025-01-11T09:00:22.945" v="1033" actId="2696"/>
      <pc:docMkLst>
        <pc:docMk/>
      </pc:docMkLst>
      <pc:sldChg chg="addSp delSp modSp add mod">
        <pc:chgData name="Alessio Monticelli" userId="223663ed6696b0d8" providerId="LiveId" clId="{260BB2EB-AB89-4D12-884B-48368F4B3C7D}" dt="2025-01-10T17:41:10.653" v="508" actId="20577"/>
        <pc:sldMkLst>
          <pc:docMk/>
          <pc:sldMk cId="5650105" sldId="320"/>
        </pc:sldMkLst>
      </pc:sldChg>
      <pc:sldChg chg="delSp modSp add mod">
        <pc:chgData name="Alessio Monticelli" userId="223663ed6696b0d8" providerId="LiveId" clId="{260BB2EB-AB89-4D12-884B-48368F4B3C7D}" dt="2025-01-09T19:07:54.107" v="189" actId="20577"/>
        <pc:sldMkLst>
          <pc:docMk/>
          <pc:sldMk cId="3527594711" sldId="321"/>
        </pc:sldMkLst>
      </pc:sldChg>
      <pc:sldChg chg="addSp delSp modSp add mod">
        <pc:chgData name="Alessio Monticelli" userId="223663ed6696b0d8" providerId="LiveId" clId="{260BB2EB-AB89-4D12-884B-48368F4B3C7D}" dt="2025-01-10T18:17:32.982" v="798" actId="1076"/>
        <pc:sldMkLst>
          <pc:docMk/>
          <pc:sldMk cId="764406305" sldId="322"/>
        </pc:sldMkLst>
      </pc:sldChg>
      <pc:sldChg chg="addSp delSp modSp add mod">
        <pc:chgData name="Alessio Monticelli" userId="223663ed6696b0d8" providerId="LiveId" clId="{260BB2EB-AB89-4D12-884B-48368F4B3C7D}" dt="2025-01-11T08:55:16.993" v="972" actId="1076"/>
        <pc:sldMkLst>
          <pc:docMk/>
          <pc:sldMk cId="616233652" sldId="323"/>
        </pc:sldMkLst>
      </pc:sldChg>
      <pc:sldChg chg="addSp delSp modSp add mod ord">
        <pc:chgData name="Alessio Monticelli" userId="223663ed6696b0d8" providerId="LiveId" clId="{260BB2EB-AB89-4D12-884B-48368F4B3C7D}" dt="2025-01-11T08:55:42.793" v="974" actId="1076"/>
        <pc:sldMkLst>
          <pc:docMk/>
          <pc:sldMk cId="1776044827" sldId="324"/>
        </pc:sldMkLst>
      </pc:sldChg>
      <pc:sldChg chg="addSp delSp modSp add mod">
        <pc:chgData name="Alessio Monticelli" userId="223663ed6696b0d8" providerId="LiveId" clId="{260BB2EB-AB89-4D12-884B-48368F4B3C7D}" dt="2025-01-10T17:48:42.956" v="594" actId="1076"/>
        <pc:sldMkLst>
          <pc:docMk/>
          <pc:sldMk cId="661767224" sldId="325"/>
        </pc:sldMkLst>
      </pc:sldChg>
      <pc:sldChg chg="addSp delSp modSp add mod">
        <pc:chgData name="Alessio Monticelli" userId="223663ed6696b0d8" providerId="LiveId" clId="{260BB2EB-AB89-4D12-884B-48368F4B3C7D}" dt="2025-01-11T08:45:20.202" v="833" actId="20577"/>
        <pc:sldMkLst>
          <pc:docMk/>
          <pc:sldMk cId="3874034452" sldId="326"/>
        </pc:sldMkLst>
      </pc:sldChg>
      <pc:sldChg chg="addSp delSp modSp add mod">
        <pc:chgData name="Alessio Monticelli" userId="223663ed6696b0d8" providerId="LiveId" clId="{260BB2EB-AB89-4D12-884B-48368F4B3C7D}" dt="2025-01-11T08:45:24.673" v="835" actId="20577"/>
        <pc:sldMkLst>
          <pc:docMk/>
          <pc:sldMk cId="2420068350" sldId="327"/>
        </pc:sldMkLst>
      </pc:sldChg>
      <pc:sldChg chg="addSp delSp modSp add del mod">
        <pc:chgData name="Alessio Monticelli" userId="223663ed6696b0d8" providerId="LiveId" clId="{260BB2EB-AB89-4D12-884B-48368F4B3C7D}" dt="2025-01-11T08:56:24.063" v="975" actId="2696"/>
        <pc:sldMkLst>
          <pc:docMk/>
          <pc:sldMk cId="3668766745" sldId="328"/>
        </pc:sldMkLst>
      </pc:sldChg>
      <pc:sldChg chg="addSp delSp modSp add mod">
        <pc:chgData name="Alessio Monticelli" userId="223663ed6696b0d8" providerId="LiveId" clId="{260BB2EB-AB89-4D12-884B-48368F4B3C7D}" dt="2025-01-11T08:57:19.417" v="988" actId="1076"/>
        <pc:sldMkLst>
          <pc:docMk/>
          <pc:sldMk cId="785855212" sldId="329"/>
        </pc:sldMkLst>
      </pc:sldChg>
      <pc:sldChg chg="addSp delSp modSp add del mod ord">
        <pc:chgData name="Alessio Monticelli" userId="223663ed6696b0d8" providerId="LiveId" clId="{260BB2EB-AB89-4D12-884B-48368F4B3C7D}" dt="2025-01-11T08:57:32.522" v="991" actId="2696"/>
        <pc:sldMkLst>
          <pc:docMk/>
          <pc:sldMk cId="359053722" sldId="330"/>
        </pc:sldMkLst>
      </pc:sldChg>
      <pc:sldChg chg="addSp delSp modSp add mod">
        <pc:chgData name="Alessio Monticelli" userId="223663ed6696b0d8" providerId="LiveId" clId="{260BB2EB-AB89-4D12-884B-48368F4B3C7D}" dt="2025-01-11T08:59:01.243" v="1011" actId="14100"/>
        <pc:sldMkLst>
          <pc:docMk/>
          <pc:sldMk cId="2552708113" sldId="331"/>
        </pc:sldMkLst>
      </pc:sldChg>
      <pc:sldChg chg="addSp delSp modSp add del mod">
        <pc:chgData name="Alessio Monticelli" userId="223663ed6696b0d8" providerId="LiveId" clId="{260BB2EB-AB89-4D12-884B-48368F4B3C7D}" dt="2025-01-11T08:59:07.204" v="1012" actId="2696"/>
        <pc:sldMkLst>
          <pc:docMk/>
          <pc:sldMk cId="3409105544" sldId="332"/>
        </pc:sldMkLst>
      </pc:sldChg>
      <pc:sldChg chg="addSp delSp modSp add mod">
        <pc:chgData name="Alessio Monticelli" userId="223663ed6696b0d8" providerId="LiveId" clId="{260BB2EB-AB89-4D12-884B-48368F4B3C7D}" dt="2025-01-11T09:00:20.438" v="1032" actId="1076"/>
        <pc:sldMkLst>
          <pc:docMk/>
          <pc:sldMk cId="3737197624" sldId="333"/>
        </pc:sldMkLst>
      </pc:sldChg>
      <pc:sldChg chg="addSp delSp modSp add del mod">
        <pc:chgData name="Alessio Monticelli" userId="223663ed6696b0d8" providerId="LiveId" clId="{260BB2EB-AB89-4D12-884B-48368F4B3C7D}" dt="2025-01-11T09:00:22.945" v="1033" actId="2696"/>
        <pc:sldMkLst>
          <pc:docMk/>
          <pc:sldMk cId="1606019138" sldId="334"/>
        </pc:sldMkLst>
      </pc:sldChg>
      <pc:sldChg chg="addSp delSp modSp add mod">
        <pc:chgData name="Alessio Monticelli" userId="223663ed6696b0d8" providerId="LiveId" clId="{260BB2EB-AB89-4D12-884B-48368F4B3C7D}" dt="2025-01-11T08:45:05.397" v="831" actId="20577"/>
        <pc:sldMkLst>
          <pc:docMk/>
          <pc:sldMk cId="3445763288" sldId="335"/>
        </pc:sldMkLst>
      </pc:sldChg>
      <pc:sldChg chg="addSp delSp modSp add mod">
        <pc:chgData name="Alessio Monticelli" userId="223663ed6696b0d8" providerId="LiveId" clId="{260BB2EB-AB89-4D12-884B-48368F4B3C7D}" dt="2025-01-10T18:13:36.407" v="792"/>
        <pc:sldMkLst>
          <pc:docMk/>
          <pc:sldMk cId="935887539" sldId="336"/>
        </pc:sldMkLst>
      </pc:sldChg>
      <pc:sldChg chg="addSp modSp add">
        <pc:chgData name="Alessio Monticelli" userId="223663ed6696b0d8" providerId="LiveId" clId="{260BB2EB-AB89-4D12-884B-48368F4B3C7D}" dt="2025-01-11T08:47:06.372" v="844"/>
        <pc:sldMkLst>
          <pc:docMk/>
          <pc:sldMk cId="857753940" sldId="337"/>
        </pc:sldMkLst>
      </pc:sldChg>
    </pc:docChg>
  </pc:docChgLst>
  <pc:docChgLst>
    <pc:chgData name="Alessio Monticelli" userId="223663ed6696b0d8" providerId="LiveId" clId="{E8FC0B89-8529-43B4-8ACC-01346037AFBA}"/>
    <pc:docChg chg="undo custSel addSld modSld">
      <pc:chgData name="Alessio Monticelli" userId="223663ed6696b0d8" providerId="LiveId" clId="{E8FC0B89-8529-43B4-8ACC-01346037AFBA}" dt="2025-01-13T16:48:16.033" v="3306" actId="1037"/>
      <pc:docMkLst>
        <pc:docMk/>
      </pc:docMkLst>
      <pc:sldChg chg="modSp mod">
        <pc:chgData name="Alessio Monticelli" userId="223663ed6696b0d8" providerId="LiveId" clId="{E8FC0B89-8529-43B4-8ACC-01346037AFBA}" dt="2025-01-13T11:16:31.855" v="3063" actId="113"/>
        <pc:sldMkLst>
          <pc:docMk/>
          <pc:sldMk cId="0" sldId="259"/>
        </pc:sldMkLst>
      </pc:sldChg>
      <pc:sldChg chg="modSp mod">
        <pc:chgData name="Alessio Monticelli" userId="223663ed6696b0d8" providerId="LiveId" clId="{E8FC0B89-8529-43B4-8ACC-01346037AFBA}" dt="2025-01-13T15:09:08.837" v="3220"/>
        <pc:sldMkLst>
          <pc:docMk/>
          <pc:sldMk cId="5650105" sldId="320"/>
        </pc:sldMkLst>
      </pc:sldChg>
      <pc:sldChg chg="modSp mod">
        <pc:chgData name="Alessio Monticelli" userId="223663ed6696b0d8" providerId="LiveId" clId="{E8FC0B89-8529-43B4-8ACC-01346037AFBA}" dt="2025-01-13T16:31:23.891" v="3263" actId="1037"/>
        <pc:sldMkLst>
          <pc:docMk/>
          <pc:sldMk cId="3527594711" sldId="321"/>
        </pc:sldMkLst>
      </pc:sldChg>
      <pc:sldChg chg="modSp mod">
        <pc:chgData name="Alessio Monticelli" userId="223663ed6696b0d8" providerId="LiveId" clId="{E8FC0B89-8529-43B4-8ACC-01346037AFBA}" dt="2025-01-13T16:32:59.226" v="3265"/>
        <pc:sldMkLst>
          <pc:docMk/>
          <pc:sldMk cId="764406305" sldId="322"/>
        </pc:sldMkLst>
      </pc:sldChg>
      <pc:sldChg chg="modSp mod">
        <pc:chgData name="Alessio Monticelli" userId="223663ed6696b0d8" providerId="LiveId" clId="{E8FC0B89-8529-43B4-8ACC-01346037AFBA}" dt="2025-01-13T16:37:36.522" v="3270" actId="207"/>
        <pc:sldMkLst>
          <pc:docMk/>
          <pc:sldMk cId="661767224" sldId="325"/>
        </pc:sldMkLst>
      </pc:sldChg>
      <pc:sldChg chg="modSp mod">
        <pc:chgData name="Alessio Monticelli" userId="223663ed6696b0d8" providerId="LiveId" clId="{E8FC0B89-8529-43B4-8ACC-01346037AFBA}" dt="2025-01-13T16:38:55.724" v="3272" actId="207"/>
        <pc:sldMkLst>
          <pc:docMk/>
          <pc:sldMk cId="3874034452" sldId="326"/>
        </pc:sldMkLst>
      </pc:sldChg>
      <pc:sldChg chg="modSp mod">
        <pc:chgData name="Alessio Monticelli" userId="223663ed6696b0d8" providerId="LiveId" clId="{E8FC0B89-8529-43B4-8ACC-01346037AFBA}" dt="2025-01-13T11:28:13.879" v="3214" actId="20577"/>
        <pc:sldMkLst>
          <pc:docMk/>
          <pc:sldMk cId="2420068350" sldId="327"/>
        </pc:sldMkLst>
      </pc:sldChg>
      <pc:sldChg chg="modSp mod">
        <pc:chgData name="Alessio Monticelli" userId="223663ed6696b0d8" providerId="LiveId" clId="{E8FC0B89-8529-43B4-8ACC-01346037AFBA}" dt="2025-01-13T16:43:50.644" v="3277"/>
        <pc:sldMkLst>
          <pc:docMk/>
          <pc:sldMk cId="785855212" sldId="329"/>
        </pc:sldMkLst>
      </pc:sldChg>
      <pc:sldChg chg="modSp mod">
        <pc:chgData name="Alessio Monticelli" userId="223663ed6696b0d8" providerId="LiveId" clId="{E8FC0B89-8529-43B4-8ACC-01346037AFBA}" dt="2025-01-13T16:46:33.855" v="3283"/>
        <pc:sldMkLst>
          <pc:docMk/>
          <pc:sldMk cId="2552708113" sldId="331"/>
        </pc:sldMkLst>
      </pc:sldChg>
      <pc:sldChg chg="modSp mod">
        <pc:chgData name="Alessio Monticelli" userId="223663ed6696b0d8" providerId="LiveId" clId="{E8FC0B89-8529-43B4-8ACC-01346037AFBA}" dt="2025-01-13T16:48:16.033" v="3306" actId="1037"/>
        <pc:sldMkLst>
          <pc:docMk/>
          <pc:sldMk cId="3737197624" sldId="333"/>
        </pc:sldMkLst>
      </pc:sldChg>
      <pc:sldChg chg="addSp delSp modSp mod">
        <pc:chgData name="Alessio Monticelli" userId="223663ed6696b0d8" providerId="LiveId" clId="{E8FC0B89-8529-43B4-8ACC-01346037AFBA}" dt="2025-01-13T11:24:33.506" v="3169" actId="120"/>
        <pc:sldMkLst>
          <pc:docMk/>
          <pc:sldMk cId="3445763288" sldId="335"/>
        </pc:sldMkLst>
      </pc:sldChg>
      <pc:sldChg chg="modSp mod">
        <pc:chgData name="Alessio Monticelli" userId="223663ed6696b0d8" providerId="LiveId" clId="{E8FC0B89-8529-43B4-8ACC-01346037AFBA}" dt="2025-01-13T16:41:28.712" v="3273"/>
        <pc:sldMkLst>
          <pc:docMk/>
          <pc:sldMk cId="857753940" sldId="337"/>
        </pc:sldMkLst>
      </pc:sldChg>
      <pc:sldChg chg="modSp mod">
        <pc:chgData name="Alessio Monticelli" userId="223663ed6696b0d8" providerId="LiveId" clId="{E8FC0B89-8529-43B4-8ACC-01346037AFBA}" dt="2025-01-13T11:28:24.041" v="3218" actId="20577"/>
        <pc:sldMkLst>
          <pc:docMk/>
          <pc:sldMk cId="211972766" sldId="338"/>
        </pc:sldMkLst>
      </pc:sldChg>
      <pc:sldChg chg="modSp add mod">
        <pc:chgData name="Alessio Monticelli" userId="223663ed6696b0d8" providerId="LiveId" clId="{E8FC0B89-8529-43B4-8ACC-01346037AFBA}" dt="2025-01-13T11:24:49.585" v="3176" actId="115"/>
        <pc:sldMkLst>
          <pc:docMk/>
          <pc:sldMk cId="3756442587" sldId="339"/>
        </pc:sldMkLst>
      </pc:sldChg>
    </pc:docChg>
  </pc:docChgLst>
  <pc:docChgLst>
    <pc:chgData name="Alessio Monticelli" userId="223663ed6696b0d8" providerId="LiveId" clId="{AE7A3159-6CB3-4DB0-AED0-96C7F2AFF050}"/>
    <pc:docChg chg="undo custSel addSld delSld modSld modNotesMaster modHandout">
      <pc:chgData name="Alessio Monticelli" userId="223663ed6696b0d8" providerId="LiveId" clId="{AE7A3159-6CB3-4DB0-AED0-96C7F2AFF050}" dt="2025-01-14T08:28:06.654" v="8440" actId="20577"/>
      <pc:docMkLst>
        <pc:docMk/>
      </pc:docMkLst>
      <pc:sldChg chg="modNotes">
        <pc:chgData name="Alessio Monticelli" userId="223663ed6696b0d8" providerId="LiveId" clId="{AE7A3159-6CB3-4DB0-AED0-96C7F2AFF050}" dt="2025-01-13T20:39:52.362" v="7047"/>
        <pc:sldMkLst>
          <pc:docMk/>
          <pc:sldMk cId="0" sldId="259"/>
        </pc:sldMkLst>
      </pc:sldChg>
      <pc:sldChg chg="modNotes">
        <pc:chgData name="Alessio Monticelli" userId="223663ed6696b0d8" providerId="LiveId" clId="{AE7A3159-6CB3-4DB0-AED0-96C7F2AFF050}" dt="2025-01-13T20:39:52.362" v="7047"/>
        <pc:sldMkLst>
          <pc:docMk/>
          <pc:sldMk cId="0" sldId="306"/>
        </pc:sldMkLst>
      </pc:sldChg>
      <pc:sldChg chg="modNotes">
        <pc:chgData name="Alessio Monticelli" userId="223663ed6696b0d8" providerId="LiveId" clId="{AE7A3159-6CB3-4DB0-AED0-96C7F2AFF050}" dt="2025-01-13T20:39:52.362" v="7047"/>
        <pc:sldMkLst>
          <pc:docMk/>
          <pc:sldMk cId="0" sldId="319"/>
        </pc:sldMkLst>
      </pc:sldChg>
      <pc:sldChg chg="addSp delSp modSp mod modNotes">
        <pc:chgData name="Alessio Monticelli" userId="223663ed6696b0d8" providerId="LiveId" clId="{AE7A3159-6CB3-4DB0-AED0-96C7F2AFF050}" dt="2025-01-13T21:03:18.181" v="7440" actId="20577"/>
        <pc:sldMkLst>
          <pc:docMk/>
          <pc:sldMk cId="5650105" sldId="320"/>
        </pc:sldMkLst>
      </pc:sldChg>
      <pc:sldChg chg="addSp delSp modSp add del mod modNotes">
        <pc:chgData name="Alessio Monticelli" userId="223663ed6696b0d8" providerId="LiveId" clId="{AE7A3159-6CB3-4DB0-AED0-96C7F2AFF050}" dt="2025-01-13T21:10:46.229" v="7480" actId="20577"/>
        <pc:sldMkLst>
          <pc:docMk/>
          <pc:sldMk cId="3527594711" sldId="321"/>
        </pc:sldMkLst>
      </pc:sldChg>
      <pc:sldChg chg="modSp mod modNotes">
        <pc:chgData name="Alessio Monticelli" userId="223663ed6696b0d8" providerId="LiveId" clId="{AE7A3159-6CB3-4DB0-AED0-96C7F2AFF050}" dt="2025-01-13T21:37:21.054" v="7762"/>
        <pc:sldMkLst>
          <pc:docMk/>
          <pc:sldMk cId="764406305" sldId="322"/>
        </pc:sldMkLst>
      </pc:sldChg>
      <pc:sldChg chg="modSp del mod">
        <pc:chgData name="Alessio Monticelli" userId="223663ed6696b0d8" providerId="LiveId" clId="{AE7A3159-6CB3-4DB0-AED0-96C7F2AFF050}" dt="2025-01-11T09:46:31.677" v="144" actId="2696"/>
        <pc:sldMkLst>
          <pc:docMk/>
          <pc:sldMk cId="616233652" sldId="323"/>
        </pc:sldMkLst>
      </pc:sldChg>
      <pc:sldChg chg="del">
        <pc:chgData name="Alessio Monticelli" userId="223663ed6696b0d8" providerId="LiveId" clId="{AE7A3159-6CB3-4DB0-AED0-96C7F2AFF050}" dt="2025-01-11T09:46:28.505" v="143" actId="2696"/>
        <pc:sldMkLst>
          <pc:docMk/>
          <pc:sldMk cId="1776044827" sldId="324"/>
        </pc:sldMkLst>
      </pc:sldChg>
      <pc:sldChg chg="delSp modSp mod modNotes">
        <pc:chgData name="Alessio Monticelli" userId="223663ed6696b0d8" providerId="LiveId" clId="{AE7A3159-6CB3-4DB0-AED0-96C7F2AFF050}" dt="2025-01-13T22:14:20.811" v="7966" actId="20577"/>
        <pc:sldMkLst>
          <pc:docMk/>
          <pc:sldMk cId="661767224" sldId="325"/>
        </pc:sldMkLst>
      </pc:sldChg>
      <pc:sldChg chg="addSp delSp modSp mod modNotes">
        <pc:chgData name="Alessio Monticelli" userId="223663ed6696b0d8" providerId="LiveId" clId="{AE7A3159-6CB3-4DB0-AED0-96C7F2AFF050}" dt="2025-01-13T22:18:35.127" v="7977" actId="207"/>
        <pc:sldMkLst>
          <pc:docMk/>
          <pc:sldMk cId="3874034452" sldId="326"/>
        </pc:sldMkLst>
      </pc:sldChg>
      <pc:sldChg chg="modSp mod modNotes">
        <pc:chgData name="Alessio Monticelli" userId="223663ed6696b0d8" providerId="LiveId" clId="{AE7A3159-6CB3-4DB0-AED0-96C7F2AFF050}" dt="2025-01-13T22:19:10.844" v="7980" actId="114"/>
        <pc:sldMkLst>
          <pc:docMk/>
          <pc:sldMk cId="2420068350" sldId="327"/>
        </pc:sldMkLst>
      </pc:sldChg>
      <pc:sldChg chg="addSp delSp modSp mod modNotes">
        <pc:chgData name="Alessio Monticelli" userId="223663ed6696b0d8" providerId="LiveId" clId="{AE7A3159-6CB3-4DB0-AED0-96C7F2AFF050}" dt="2025-01-14T06:38:02.822" v="8258" actId="20577"/>
        <pc:sldMkLst>
          <pc:docMk/>
          <pc:sldMk cId="785855212" sldId="329"/>
        </pc:sldMkLst>
        <pc:spChg chg="add mod">
          <ac:chgData name="Alessio Monticelli" userId="223663ed6696b0d8" providerId="LiveId" clId="{AE7A3159-6CB3-4DB0-AED0-96C7F2AFF050}" dt="2025-01-14T06:38:02.822" v="8258" actId="20577"/>
          <ac:spMkLst>
            <pc:docMk/>
            <pc:sldMk cId="785855212" sldId="329"/>
            <ac:spMk id="4" creationId="{3039DED7-137A-9777-7CEB-4DB1E7E16C4E}"/>
          </ac:spMkLst>
        </pc:spChg>
        <pc:spChg chg="add mod">
          <ac:chgData name="Alessio Monticelli" userId="223663ed6696b0d8" providerId="LiveId" clId="{AE7A3159-6CB3-4DB0-AED0-96C7F2AFF050}" dt="2025-01-14T06:31:22.345" v="8186" actId="208"/>
          <ac:spMkLst>
            <pc:docMk/>
            <pc:sldMk cId="785855212" sldId="329"/>
            <ac:spMk id="7" creationId="{8698B865-1344-EB2C-5966-40B9E373115A}"/>
          </ac:spMkLst>
        </pc:spChg>
        <pc:picChg chg="mod">
          <ac:chgData name="Alessio Monticelli" userId="223663ed6696b0d8" providerId="LiveId" clId="{AE7A3159-6CB3-4DB0-AED0-96C7F2AFF050}" dt="2025-01-14T06:30:32.845" v="8170" actId="1076"/>
          <ac:picMkLst>
            <pc:docMk/>
            <pc:sldMk cId="785855212" sldId="329"/>
            <ac:picMk id="2" creationId="{4DE3048D-9E26-D253-4629-06DEF1C019B7}"/>
          </ac:picMkLst>
        </pc:picChg>
        <pc:picChg chg="mod">
          <ac:chgData name="Alessio Monticelli" userId="223663ed6696b0d8" providerId="LiveId" clId="{AE7A3159-6CB3-4DB0-AED0-96C7F2AFF050}" dt="2025-01-14T06:31:01.067" v="8182" actId="1076"/>
          <ac:picMkLst>
            <pc:docMk/>
            <pc:sldMk cId="785855212" sldId="329"/>
            <ac:picMk id="3" creationId="{67C6BDDE-3F86-42F5-C98E-927B4DE17B9E}"/>
          </ac:picMkLst>
        </pc:picChg>
      </pc:sldChg>
      <pc:sldChg chg="addSp delSp modSp mod modNotes">
        <pc:chgData name="Alessio Monticelli" userId="223663ed6696b0d8" providerId="LiveId" clId="{AE7A3159-6CB3-4DB0-AED0-96C7F2AFF050}" dt="2025-01-14T08:20:31.424" v="8394" actId="114"/>
        <pc:sldMkLst>
          <pc:docMk/>
          <pc:sldMk cId="2552708113" sldId="331"/>
        </pc:sldMkLst>
        <pc:spChg chg="add mod">
          <ac:chgData name="Alessio Monticelli" userId="223663ed6696b0d8" providerId="LiveId" clId="{AE7A3159-6CB3-4DB0-AED0-96C7F2AFF050}" dt="2025-01-14T08:18:50.020" v="8351" actId="1035"/>
          <ac:spMkLst>
            <pc:docMk/>
            <pc:sldMk cId="2552708113" sldId="331"/>
            <ac:spMk id="2" creationId="{C257ED62-2DEC-A006-AEC2-59D519E84869}"/>
          </ac:spMkLst>
        </pc:spChg>
        <pc:spChg chg="add mod">
          <ac:chgData name="Alessio Monticelli" userId="223663ed6696b0d8" providerId="LiveId" clId="{AE7A3159-6CB3-4DB0-AED0-96C7F2AFF050}" dt="2025-01-14T08:18:52.800" v="8353" actId="1035"/>
          <ac:spMkLst>
            <pc:docMk/>
            <pc:sldMk cId="2552708113" sldId="331"/>
            <ac:spMk id="4" creationId="{2FA93296-C9A7-1D8B-6C7B-6599005684A8}"/>
          </ac:spMkLst>
        </pc:spChg>
        <pc:spChg chg="mod">
          <ac:chgData name="Alessio Monticelli" userId="223663ed6696b0d8" providerId="LiveId" clId="{AE7A3159-6CB3-4DB0-AED0-96C7F2AFF050}" dt="2025-01-14T08:20:31.424" v="8394" actId="114"/>
          <ac:spMkLst>
            <pc:docMk/>
            <pc:sldMk cId="2552708113" sldId="331"/>
            <ac:spMk id="9" creationId="{189B3C50-48CD-9B5D-F1A4-7FC9A26C34E7}"/>
          </ac:spMkLst>
        </pc:spChg>
        <pc:picChg chg="mod">
          <ac:chgData name="Alessio Monticelli" userId="223663ed6696b0d8" providerId="LiveId" clId="{AE7A3159-6CB3-4DB0-AED0-96C7F2AFF050}" dt="2025-01-14T08:18:54.858" v="8355" actId="1035"/>
          <ac:picMkLst>
            <pc:docMk/>
            <pc:sldMk cId="2552708113" sldId="331"/>
            <ac:picMk id="3" creationId="{56CFCB5D-6DB1-0F93-97DB-730D4CEAA302}"/>
          </ac:picMkLst>
        </pc:picChg>
        <pc:picChg chg="mod">
          <ac:chgData name="Alessio Monticelli" userId="223663ed6696b0d8" providerId="LiveId" clId="{AE7A3159-6CB3-4DB0-AED0-96C7F2AFF050}" dt="2025-01-14T08:18:56.778" v="8357" actId="1035"/>
          <ac:picMkLst>
            <pc:docMk/>
            <pc:sldMk cId="2552708113" sldId="331"/>
            <ac:picMk id="6" creationId="{79B53B83-9AB6-9B9A-C19E-FF13DECD50AF}"/>
          </ac:picMkLst>
        </pc:picChg>
      </pc:sldChg>
      <pc:sldChg chg="addSp delSp modSp mod modNotes">
        <pc:chgData name="Alessio Monticelli" userId="223663ed6696b0d8" providerId="LiveId" clId="{AE7A3159-6CB3-4DB0-AED0-96C7F2AFF050}" dt="2025-01-14T08:25:05.221" v="8427"/>
        <pc:sldMkLst>
          <pc:docMk/>
          <pc:sldMk cId="3737197624" sldId="333"/>
        </pc:sldMkLst>
        <pc:spChg chg="add mod">
          <ac:chgData name="Alessio Monticelli" userId="223663ed6696b0d8" providerId="LiveId" clId="{AE7A3159-6CB3-4DB0-AED0-96C7F2AFF050}" dt="2025-01-14T08:25:05.221" v="8427"/>
          <ac:spMkLst>
            <pc:docMk/>
            <pc:sldMk cId="3737197624" sldId="333"/>
            <ac:spMk id="5" creationId="{4AA75F5A-F610-5146-49CF-4247A218743A}"/>
          </ac:spMkLst>
        </pc:spChg>
      </pc:sldChg>
      <pc:sldChg chg="modSp mod modNotes">
        <pc:chgData name="Alessio Monticelli" userId="223663ed6696b0d8" providerId="LiveId" clId="{AE7A3159-6CB3-4DB0-AED0-96C7F2AFF050}" dt="2025-01-14T08:27:47.602" v="8438" actId="115"/>
        <pc:sldMkLst>
          <pc:docMk/>
          <pc:sldMk cId="3445763288" sldId="335"/>
        </pc:sldMkLst>
        <pc:spChg chg="mod">
          <ac:chgData name="Alessio Monticelli" userId="223663ed6696b0d8" providerId="LiveId" clId="{AE7A3159-6CB3-4DB0-AED0-96C7F2AFF050}" dt="2025-01-14T08:27:47.602" v="8438" actId="115"/>
          <ac:spMkLst>
            <pc:docMk/>
            <pc:sldMk cId="3445763288" sldId="335"/>
            <ac:spMk id="2" creationId="{38E3E566-668D-56B4-1058-21D1AD74E16E}"/>
          </ac:spMkLst>
        </pc:spChg>
      </pc:sldChg>
      <pc:sldChg chg="modNotes">
        <pc:chgData name="Alessio Monticelli" userId="223663ed6696b0d8" providerId="LiveId" clId="{AE7A3159-6CB3-4DB0-AED0-96C7F2AFF050}" dt="2025-01-13T20:39:52.362" v="7047"/>
        <pc:sldMkLst>
          <pc:docMk/>
          <pc:sldMk cId="935887539" sldId="336"/>
        </pc:sldMkLst>
      </pc:sldChg>
      <pc:sldChg chg="addSp delSp modSp mod modNotes">
        <pc:chgData name="Alessio Monticelli" userId="223663ed6696b0d8" providerId="LiveId" clId="{AE7A3159-6CB3-4DB0-AED0-96C7F2AFF050}" dt="2025-01-13T22:33:42.491" v="8165" actId="14100"/>
        <pc:sldMkLst>
          <pc:docMk/>
          <pc:sldMk cId="857753940" sldId="337"/>
        </pc:sldMkLst>
      </pc:sldChg>
      <pc:sldChg chg="addSp delSp modSp add mod modNotes">
        <pc:chgData name="Alessio Monticelli" userId="223663ed6696b0d8" providerId="LiveId" clId="{AE7A3159-6CB3-4DB0-AED0-96C7F2AFF050}" dt="2025-01-14T08:26:53.006" v="8434" actId="114"/>
        <pc:sldMkLst>
          <pc:docMk/>
          <pc:sldMk cId="211972766" sldId="338"/>
        </pc:sldMkLst>
        <pc:spChg chg="add mod">
          <ac:chgData name="Alessio Monticelli" userId="223663ed6696b0d8" providerId="LiveId" clId="{AE7A3159-6CB3-4DB0-AED0-96C7F2AFF050}" dt="2025-01-14T08:26:53.006" v="8434" actId="114"/>
          <ac:spMkLst>
            <pc:docMk/>
            <pc:sldMk cId="211972766" sldId="338"/>
            <ac:spMk id="18" creationId="{1806FED3-572A-148A-00FF-DD98602103AC}"/>
          </ac:spMkLst>
        </pc:spChg>
      </pc:sldChg>
      <pc:sldChg chg="modSp mod modNotes">
        <pc:chgData name="Alessio Monticelli" userId="223663ed6696b0d8" providerId="LiveId" clId="{AE7A3159-6CB3-4DB0-AED0-96C7F2AFF050}" dt="2025-01-14T08:28:06.654" v="8440" actId="20577"/>
        <pc:sldMkLst>
          <pc:docMk/>
          <pc:sldMk cId="3756442587" sldId="339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5622797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6C4834-609F-466A-A67E-E8CE6C904E4F}" type="datetimeFigureOut">
              <a:rPr lang="it-IT" smtClean="0"/>
              <a:pPr/>
              <a:t>14/04/2025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5622797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3D474D-2624-4955-B689-052A4894D32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5622797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ED1F18-E76D-469C-A26A-E070F1D3354C}" type="datetimeFigureOut">
              <a:rPr lang="it-IT" smtClean="0"/>
              <a:pPr/>
              <a:t>13/04/2025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992665" y="3228895"/>
            <a:ext cx="7941310" cy="30589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5622797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4C0045-0790-4612-8F45-2246D5A0E495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2697163" y="509588"/>
            <a:ext cx="4532312" cy="2549525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D06D26-EE60-4E08-8995-46D22B646FC1}" type="slidenum">
              <a:rPr lang="it-IT" smtClean="0"/>
              <a:pPr/>
              <a:t>2</a:t>
            </a:fld>
            <a:endParaRPr lang="it-IT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7E71694-35AB-B3D4-AD4A-7466F6AEB45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D6C51208-6978-0BA5-A9E7-3C8C04A1189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697163" y="509588"/>
            <a:ext cx="4532312" cy="2549525"/>
          </a:xfrm>
        </p:spPr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211A3915-7B11-DFC9-B2DB-15C875DBBCC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CAE93815-5F20-CD6F-1B77-32C918C10A2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D06D26-EE60-4E08-8995-46D22B646FC1}" type="slidenum">
              <a:rPr lang="it-IT" smtClean="0"/>
              <a:pPr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259081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A415ABA-7597-CC4B-4BCE-59C616F2B43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5F718A96-E794-F779-8632-8B8091462D1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697163" y="509588"/>
            <a:ext cx="4532312" cy="2549525"/>
          </a:xfrm>
        </p:spPr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A2255FE3-97FF-A292-38EB-7DA2D03AB5F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F0114AA9-3794-51EC-0F7E-123C2C63F7A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D06D26-EE60-4E08-8995-46D22B646FC1}" type="slidenum">
              <a:rPr lang="it-IT" smtClean="0"/>
              <a:pPr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734462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9181F74-180B-E6B8-2722-FCBF033E775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71D8B38E-D2C8-C881-49B6-A1D47A1BBC6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697163" y="509588"/>
            <a:ext cx="4532312" cy="2549525"/>
          </a:xfrm>
        </p:spPr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47B0D6C4-3FCF-80B3-FA86-79C5DCC8AA6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C66DF539-8C93-520D-C94B-F7E102505A8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D06D26-EE60-4E08-8995-46D22B646FC1}" type="slidenum">
              <a:rPr lang="it-IT" smtClean="0"/>
              <a:pPr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8993374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AAA398F-ED21-8315-DFD6-2221B66BE1D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6ADB566C-B349-F6E9-05B2-3748D3FA50F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697163" y="509588"/>
            <a:ext cx="4532312" cy="2549525"/>
          </a:xfrm>
        </p:spPr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C8BFE510-18FC-2EB5-1B09-36A9B7579F2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B1FDF7DE-CBB7-BD29-8635-78D2721E9D8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D06D26-EE60-4E08-8995-46D22B646FC1}" type="slidenum">
              <a:rPr lang="it-IT" smtClean="0"/>
              <a:pPr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4765626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08792D4-1A2F-EA55-C291-D9A4DB984C2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317993C5-29D7-8798-5EC5-E7C8D20A3BF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697163" y="509588"/>
            <a:ext cx="4532312" cy="2549525"/>
          </a:xfrm>
        </p:spPr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6383BAB5-47B5-A80D-E5B0-3B671017468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A1BCF077-41F4-80DF-16DB-F148412AF35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D06D26-EE60-4E08-8995-46D22B646FC1}" type="slidenum">
              <a:rPr lang="it-IT" smtClean="0"/>
              <a:pPr/>
              <a:t>15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1654563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22DF2D7-1273-F130-7838-1FC8D6A7328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79754845-025C-2EF7-EACB-D35EE00ACA8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697163" y="509588"/>
            <a:ext cx="4532312" cy="2549525"/>
          </a:xfrm>
        </p:spPr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21377F29-591F-D960-A779-1A5630CF546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C41F6EF0-071F-7C38-866D-74460B9682B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D06D26-EE60-4E08-8995-46D22B646FC1}" type="slidenum">
              <a:rPr lang="it-IT" smtClean="0"/>
              <a:pPr/>
              <a:t>16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2296492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FA561B5-F2CF-4802-5910-67BAAFECD7D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401C48B2-87FB-10E2-CDC3-AF42F914CE6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697163" y="509588"/>
            <a:ext cx="4532312" cy="2549525"/>
          </a:xfrm>
        </p:spPr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2957B15F-D1A5-9464-57C9-0FA5E6DDAF6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B602C76E-672A-02B4-AE36-2A30390B9B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D06D26-EE60-4E08-8995-46D22B646FC1}" type="slidenum">
              <a:rPr lang="it-IT" smtClean="0"/>
              <a:pPr/>
              <a:t>17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111431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2697163" y="509588"/>
            <a:ext cx="4532312" cy="2549525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D06D26-EE60-4E08-8995-46D22B646FC1}" type="slidenum">
              <a:rPr lang="it-IT" smtClean="0"/>
              <a:pPr/>
              <a:t>3</a:t>
            </a:fld>
            <a:endParaRPr 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2697163" y="509588"/>
            <a:ext cx="4532312" cy="2549525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D06D26-EE60-4E08-8995-46D22B646FC1}" type="slidenum">
              <a:rPr lang="it-IT" smtClean="0"/>
              <a:pPr/>
              <a:t>4</a:t>
            </a:fld>
            <a:endParaRPr lang="it-I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B377CAF-4CD0-8F4E-C788-26EC0626631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B7EF15A3-843D-AC28-1FE8-98659FC0E8D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697163" y="509588"/>
            <a:ext cx="4532312" cy="2549525"/>
          </a:xfrm>
        </p:spPr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D80E5275-1754-706F-6F7C-652E0673D78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7E9B2BF2-9AF0-C1B4-0FCD-4265A975575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D06D26-EE60-4E08-8995-46D22B646FC1}" type="slidenum">
              <a:rPr lang="it-IT" smtClean="0"/>
              <a:pPr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902953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F59CE83-DDA5-9D51-F687-97E2B69F40D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BA975573-F03E-C93A-448D-56A09B7B498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697163" y="509588"/>
            <a:ext cx="4532312" cy="2549525"/>
          </a:xfrm>
        </p:spPr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CF0ED87C-C973-F1D9-D943-4CD9A123E92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D27D60FB-490B-5662-E0DF-42F07DBA4BA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D06D26-EE60-4E08-8995-46D22B646FC1}" type="slidenum">
              <a:rPr lang="it-IT" smtClean="0"/>
              <a:pPr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88487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FE12C04-A603-DDB9-6A8E-CD4F576898C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97CA7707-BC9C-49A5-271F-105AE1C134C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697163" y="509588"/>
            <a:ext cx="4532312" cy="2549525"/>
          </a:xfrm>
        </p:spPr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362A40B2-4EC8-1C87-8871-947BEDBB2BE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A724C3C3-A6CB-29F5-77F2-99A3207C30D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D06D26-EE60-4E08-8995-46D22B646FC1}" type="slidenum">
              <a:rPr lang="it-IT" smtClean="0"/>
              <a:pPr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463435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97DA88B-2CAB-4D87-7E9B-FA530DA5D61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16589714-5C8F-959B-8193-14E186CE7F5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697163" y="509588"/>
            <a:ext cx="4532312" cy="2549525"/>
          </a:xfrm>
        </p:spPr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7B209C16-BD45-09D1-B049-D5B04B57231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01BCC3F7-6449-BFFA-6DDA-499F76AA14C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D06D26-EE60-4E08-8995-46D22B646FC1}" type="slidenum">
              <a:rPr lang="it-IT" smtClean="0"/>
              <a:pPr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045546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A6AE76B-A15F-F691-F22F-8AE611C8DE9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B4898BC2-E1D1-FA97-5BF6-90D69AF061C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697163" y="509588"/>
            <a:ext cx="4532312" cy="2549525"/>
          </a:xfrm>
        </p:spPr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2D31EE96-8EFF-9061-30FC-9974B768F95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525D60FE-E23F-2060-AF9F-BA4594AD073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D06D26-EE60-4E08-8995-46D22B646FC1}" type="slidenum">
              <a:rPr lang="it-IT" smtClean="0"/>
              <a:pPr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807609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15CB2DC-3A58-00BF-F68A-D423C3350DD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525C5192-A79A-7F7C-BA34-DF1930F0F5F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697163" y="509588"/>
            <a:ext cx="4532312" cy="2549525"/>
          </a:xfrm>
        </p:spPr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CAABFBF6-E104-E17C-9E0E-2F80B296162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BADAB37B-365C-1464-3ACB-C596C8DE5DD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D06D26-EE60-4E08-8995-46D22B646FC1}" type="slidenum">
              <a:rPr lang="it-IT" smtClean="0"/>
              <a:pPr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13563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C75C5-6D3B-4784-B8EF-ECFA741A28F1}" type="datetimeFigureOut">
              <a:rPr lang="it-IT" smtClean="0"/>
              <a:pPr/>
              <a:t>13/04/2025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72ADC-0394-498C-ABB3-BDF58E54E53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C75C5-6D3B-4784-B8EF-ECFA741A28F1}" type="datetimeFigureOut">
              <a:rPr lang="it-IT" smtClean="0"/>
              <a:pPr/>
              <a:t>13/04/2025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72ADC-0394-498C-ABB3-BDF58E54E53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>
            <a:normAutofit/>
          </a:bodyPr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C75C5-6D3B-4784-B8EF-ECFA741A28F1}" type="datetimeFigureOut">
              <a:rPr lang="it-IT" smtClean="0"/>
              <a:pPr/>
              <a:t>13/04/2025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72ADC-0394-498C-ABB3-BDF58E54E53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Connettore 1 7">
            <a:extLst>
              <a:ext uri="{FF2B5EF4-FFF2-40B4-BE49-F238E27FC236}">
                <a16:creationId xmlns:a16="http://schemas.microsoft.com/office/drawing/2014/main" id="{7513BF0D-00CA-4795-8933-01C264C9ECD4}"/>
              </a:ext>
            </a:extLst>
          </p:cNvPr>
          <p:cNvCxnSpPr/>
          <p:nvPr userDrawn="1"/>
        </p:nvCxnSpPr>
        <p:spPr>
          <a:xfrm>
            <a:off x="108397" y="627534"/>
            <a:ext cx="8928100" cy="0"/>
          </a:xfrm>
          <a:prstGeom prst="line">
            <a:avLst/>
          </a:prstGeom>
          <a:ln w="31750">
            <a:solidFill>
              <a:srgbClr val="A319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Immagine 3" descr="Irpet_marchio_ottimizzato.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028384" y="4659982"/>
            <a:ext cx="1080000" cy="43818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7E023BA-155B-3846-AD48-B85253C223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>
            <a:normAutofit/>
          </a:bodyPr>
          <a:lstStyle>
            <a:lvl1pPr algn="ctr"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C8702965-B2DD-7E47-94D2-FCF3D42570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986B49B-9009-0A48-8421-BBDE20E89D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E996B-B2B2-DD45-ACC6-6B9EDBB71077}" type="datetimeFigureOut">
              <a:rPr lang="it-IT" smtClean="0"/>
              <a:pPr/>
              <a:t>13/04/2025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7225808-BD10-074B-BB99-2B92725072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439EC1B-C690-114C-8900-F070D6976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4B935-816B-E740-A8FC-1411F6E32F9B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7" name="Segnaposto immagine 1">
            <a:extLst>
              <a:ext uri="{FF2B5EF4-FFF2-40B4-BE49-F238E27FC236}">
                <a16:creationId xmlns:a16="http://schemas.microsoft.com/office/drawing/2014/main" id="{837F9836-5B23-424D-8C60-AC02A8512A4B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7485357" y="0"/>
            <a:ext cx="1658643" cy="5143500"/>
          </a:xfrm>
          <a:solidFill>
            <a:schemeClr val="bg1">
              <a:lumMod val="95000"/>
            </a:schemeClr>
          </a:solidFill>
        </p:spPr>
        <p:txBody>
          <a:bodyPr rtlCol="0" anchor="ctr"/>
          <a:lstStyle>
            <a:lvl1pPr marL="0" indent="0" algn="ctr">
              <a:buNone/>
              <a:defRPr sz="9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rtl="0"/>
            <a:r>
              <a:rPr lang="it-IT" dirty="0"/>
              <a:t>Inserire o trascinare la foto</a:t>
            </a:r>
          </a:p>
        </p:txBody>
      </p:sp>
    </p:spTree>
    <p:extLst>
      <p:ext uri="{BB962C8B-B14F-4D97-AF65-F5344CB8AC3E}">
        <p14:creationId xmlns:p14="http://schemas.microsoft.com/office/powerpoint/2010/main" val="409681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C75C5-6D3B-4784-B8EF-ECFA741A28F1}" type="datetimeFigureOut">
              <a:rPr lang="it-IT" smtClean="0"/>
              <a:pPr/>
              <a:t>13/04/2025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72ADC-0394-498C-ABB3-BDF58E54E53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C75C5-6D3B-4784-B8EF-ECFA741A28F1}" type="datetimeFigureOut">
              <a:rPr lang="it-IT" smtClean="0"/>
              <a:pPr/>
              <a:t>13/04/2025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72ADC-0394-498C-ABB3-BDF58E54E53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C75C5-6D3B-4784-B8EF-ECFA741A28F1}" type="datetimeFigureOut">
              <a:rPr lang="it-IT" smtClean="0"/>
              <a:pPr/>
              <a:t>13/04/2025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72ADC-0394-498C-ABB3-BDF58E54E53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C75C5-6D3B-4784-B8EF-ECFA741A28F1}" type="datetimeFigureOut">
              <a:rPr lang="it-IT" smtClean="0"/>
              <a:pPr/>
              <a:t>13/04/2025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72ADC-0394-498C-ABB3-BDF58E54E53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C75C5-6D3B-4784-B8EF-ECFA741A28F1}" type="datetimeFigureOut">
              <a:rPr lang="it-IT" smtClean="0"/>
              <a:pPr/>
              <a:t>13/04/2025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72ADC-0394-498C-ABB3-BDF58E54E53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C75C5-6D3B-4784-B8EF-ECFA741A28F1}" type="datetimeFigureOut">
              <a:rPr lang="it-IT" smtClean="0"/>
              <a:pPr/>
              <a:t>13/04/2025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72ADC-0394-498C-ABB3-BDF58E54E53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C75C5-6D3B-4784-B8EF-ECFA741A28F1}" type="datetimeFigureOut">
              <a:rPr lang="it-IT" smtClean="0"/>
              <a:pPr/>
              <a:t>13/04/2025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72ADC-0394-498C-ABB3-BDF58E54E53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C75C5-6D3B-4784-B8EF-ECFA741A28F1}" type="datetimeFigureOut">
              <a:rPr lang="it-IT" smtClean="0"/>
              <a:pPr/>
              <a:t>13/04/2025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72ADC-0394-498C-ABB3-BDF58E54E53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5C75C5-6D3B-4784-B8EF-ECFA741A28F1}" type="datetimeFigureOut">
              <a:rPr lang="it-IT" smtClean="0"/>
              <a:pPr/>
              <a:t>13/04/2025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A72ADC-0394-498C-ABB3-BDF58E54E532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2" r:id="rId12"/>
    <p:sldLayoutId id="2147483663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2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7C0D8F6E-528C-4843-9FE5-B4F2E97FEFB5}"/>
              </a:ext>
            </a:extLst>
          </p:cNvPr>
          <p:cNvSpPr txBox="1"/>
          <p:nvPr/>
        </p:nvSpPr>
        <p:spPr>
          <a:xfrm>
            <a:off x="165538" y="1913076"/>
            <a:ext cx="7106307" cy="282385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r">
              <a:spcBef>
                <a:spcPts val="600"/>
              </a:spcBef>
              <a:defRPr/>
            </a:pPr>
            <a:r>
              <a:rPr lang="it-IT" sz="3600" b="1" dirty="0">
                <a:solidFill>
                  <a:schemeClr val="accent1">
                    <a:lumMod val="50000"/>
                  </a:schemeClr>
                </a:solidFill>
              </a:rPr>
              <a:t>GLI OPERATORI DELL’INFORMAZIONE</a:t>
            </a:r>
          </a:p>
          <a:p>
            <a:pPr algn="r">
              <a:spcBef>
                <a:spcPts val="600"/>
              </a:spcBef>
              <a:defRPr/>
            </a:pPr>
            <a:r>
              <a:rPr lang="it-IT" sz="3600" b="1" dirty="0">
                <a:solidFill>
                  <a:schemeClr val="accent1">
                    <a:lumMod val="50000"/>
                  </a:schemeClr>
                </a:solidFill>
              </a:rPr>
              <a:t>IN TOSCANA</a:t>
            </a:r>
            <a:endParaRPr lang="it-IT" sz="2400" b="1" i="1" dirty="0">
              <a:solidFill>
                <a:schemeClr val="accent1">
                  <a:lumMod val="50000"/>
                </a:schemeClr>
              </a:solidFill>
              <a:cs typeface="Times New Roman" pitchFamily="18" charset="0"/>
            </a:endParaRPr>
          </a:p>
          <a:p>
            <a:pPr algn="r">
              <a:defRPr/>
            </a:pPr>
            <a:r>
              <a:rPr lang="it-IT" sz="2400" b="1" i="1" dirty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Alessio Monticelli e Andrea </a:t>
            </a:r>
            <a:r>
              <a:rPr lang="it-IT" sz="2400" b="1" i="1" dirty="0" err="1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Manuelli</a:t>
            </a:r>
            <a:endParaRPr lang="it-IT" sz="2400" b="1" i="1" dirty="0">
              <a:solidFill>
                <a:schemeClr val="accent1">
                  <a:lumMod val="50000"/>
                </a:schemeClr>
              </a:solidFill>
              <a:cs typeface="Times New Roman" pitchFamily="18" charset="0"/>
            </a:endParaRPr>
          </a:p>
          <a:p>
            <a:pPr algn="r">
              <a:defRPr/>
            </a:pPr>
            <a:endParaRPr lang="it-IT" sz="2400" b="1" i="1" dirty="0">
              <a:solidFill>
                <a:schemeClr val="accent1">
                  <a:lumMod val="50000"/>
                </a:schemeClr>
              </a:solidFill>
              <a:cs typeface="Times New Roman" pitchFamily="18" charset="0"/>
            </a:endParaRPr>
          </a:p>
          <a:p>
            <a:pPr algn="r">
              <a:defRPr/>
            </a:pPr>
            <a:r>
              <a:rPr lang="it-IT" b="1" i="1" dirty="0">
                <a:solidFill>
                  <a:schemeClr val="accent1">
                    <a:lumMod val="50000"/>
                  </a:schemeClr>
                </a:solidFill>
              </a:rPr>
              <a:t>Firenze, 15 aprile 2025/ Stati Generali dell'Informazione in Toscana</a:t>
            </a:r>
          </a:p>
        </p:txBody>
      </p:sp>
      <p:sp>
        <p:nvSpPr>
          <p:cNvPr id="17410" name="AutoShape 2" descr="IRPET | Istituto Regionale Programmazione Economica Toscana"/>
          <p:cNvSpPr>
            <a:spLocks noChangeAspect="1" noChangeArrowheads="1"/>
          </p:cNvSpPr>
          <p:nvPr/>
        </p:nvSpPr>
        <p:spPr bwMode="auto">
          <a:xfrm>
            <a:off x="116681" y="-108347"/>
            <a:ext cx="228600" cy="228601"/>
          </a:xfrm>
          <a:prstGeom prst="rect">
            <a:avLst/>
          </a:prstGeom>
          <a:noFill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7412" name="AutoShape 4" descr="IRPET | Istituto Regionale Programmazione Economica Toscana"/>
          <p:cNvSpPr>
            <a:spLocks noChangeAspect="1" noChangeArrowheads="1"/>
          </p:cNvSpPr>
          <p:nvPr/>
        </p:nvSpPr>
        <p:spPr bwMode="auto">
          <a:xfrm>
            <a:off x="116681" y="-108347"/>
            <a:ext cx="228600" cy="228601"/>
          </a:xfrm>
          <a:prstGeom prst="rect">
            <a:avLst/>
          </a:prstGeom>
          <a:noFill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7416" name="AutoShape 8" descr="IRPET | Istituto Regionale Programmazione Economica Toscana"/>
          <p:cNvSpPr>
            <a:spLocks noChangeAspect="1" noChangeArrowheads="1"/>
          </p:cNvSpPr>
          <p:nvPr/>
        </p:nvSpPr>
        <p:spPr bwMode="auto">
          <a:xfrm>
            <a:off x="116681" y="-108347"/>
            <a:ext cx="228600" cy="228601"/>
          </a:xfrm>
          <a:prstGeom prst="rect">
            <a:avLst/>
          </a:prstGeom>
          <a:noFill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7418" name="AutoShape 10" descr="IRPET | Istituto Regionale Programmazione Economica Toscana"/>
          <p:cNvSpPr>
            <a:spLocks noChangeAspect="1" noChangeArrowheads="1"/>
          </p:cNvSpPr>
          <p:nvPr/>
        </p:nvSpPr>
        <p:spPr bwMode="auto">
          <a:xfrm>
            <a:off x="116681" y="-108347"/>
            <a:ext cx="228600" cy="228601"/>
          </a:xfrm>
          <a:prstGeom prst="rect">
            <a:avLst/>
          </a:prstGeom>
          <a:noFill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7420" name="AutoShape 12" descr="IRPET | Istituto Regionale Programmazione Economica Toscana"/>
          <p:cNvSpPr>
            <a:spLocks noChangeAspect="1" noChangeArrowheads="1"/>
          </p:cNvSpPr>
          <p:nvPr/>
        </p:nvSpPr>
        <p:spPr bwMode="auto">
          <a:xfrm>
            <a:off x="116681" y="-108347"/>
            <a:ext cx="228600" cy="228601"/>
          </a:xfrm>
          <a:prstGeom prst="rect">
            <a:avLst/>
          </a:prstGeom>
          <a:noFill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7422" name="AutoShape 14" descr="IRPET | Istituto Regionale Programmazione Economica Toscana"/>
          <p:cNvSpPr>
            <a:spLocks noChangeAspect="1" noChangeArrowheads="1"/>
          </p:cNvSpPr>
          <p:nvPr/>
        </p:nvSpPr>
        <p:spPr bwMode="auto">
          <a:xfrm>
            <a:off x="116681" y="-108347"/>
            <a:ext cx="228600" cy="228601"/>
          </a:xfrm>
          <a:prstGeom prst="rect">
            <a:avLst/>
          </a:prstGeom>
          <a:noFill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pic>
        <p:nvPicPr>
          <p:cNvPr id="16" name="Immagine 15" descr="Irpet_marchio_comp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7944" y="411510"/>
            <a:ext cx="3780000" cy="829015"/>
          </a:xfrm>
          <a:prstGeom prst="rect">
            <a:avLst/>
          </a:prstGeom>
        </p:spPr>
      </p:pic>
      <p:pic>
        <p:nvPicPr>
          <p:cNvPr id="17" name="Segnaposto immagine 16" descr="BarraCover Consegne.jpg"/>
          <p:cNvPicPr>
            <a:picLocks noGrp="1" noChangeAspect="1"/>
          </p:cNvPicPr>
          <p:nvPr>
            <p:ph type="pic" sz="quarter" idx="13"/>
          </p:nvPr>
        </p:nvPicPr>
        <p:blipFill>
          <a:blip r:embed="rId3" cstate="print"/>
          <a:srcRect t="20922" b="2092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5018524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B207F75-C259-4F40-9453-225EF22A6F4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E8DD09B8-469B-B14C-F562-95E3D9367F2B}"/>
              </a:ext>
            </a:extLst>
          </p:cNvPr>
          <p:cNvSpPr txBox="1"/>
          <p:nvPr/>
        </p:nvSpPr>
        <p:spPr>
          <a:xfrm>
            <a:off x="395536" y="33469"/>
            <a:ext cx="84969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>
                <a:solidFill>
                  <a:schemeClr val="accent1">
                    <a:lumMod val="50000"/>
                  </a:schemeClr>
                </a:solidFill>
              </a:rPr>
              <a:t>Analisi economica e indicatori aziendali (3) </a:t>
            </a:r>
          </a:p>
        </p:txBody>
      </p:sp>
      <p:sp>
        <p:nvSpPr>
          <p:cNvPr id="3073" name="Rectangle 1">
            <a:extLst>
              <a:ext uri="{FF2B5EF4-FFF2-40B4-BE49-F238E27FC236}">
                <a16:creationId xmlns:a16="http://schemas.microsoft.com/office/drawing/2014/main" id="{78123E78-4D48-8BB3-1B1E-0758CB4074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512" y="764080"/>
            <a:ext cx="2232248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1400" b="1" i="0" u="none" strike="noStrike" baseline="0" dirty="0">
                <a:solidFill>
                  <a:srgbClr val="000000"/>
                </a:solidFill>
                <a:latin typeface="Arial Narrow" panose="020B0606020202030204" pitchFamily="34" charset="0"/>
              </a:rPr>
              <a:t>Sviluppo aziendale in "prospettiva micro"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1400" b="1" dirty="0">
                <a:solidFill>
                  <a:srgbClr val="000000"/>
                </a:solidFill>
                <a:latin typeface="Arial Narrow" panose="020B0606020202030204" pitchFamily="34" charset="0"/>
              </a:rPr>
              <a:t>(fatturato e VA, dati medi)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1400" dirty="0">
                <a:solidFill>
                  <a:srgbClr val="000000"/>
                </a:solidFill>
                <a:latin typeface="Arial Narrow" panose="020B0606020202030204" pitchFamily="34" charset="0"/>
              </a:rPr>
              <a:t>(n. indice 2012=100)</a:t>
            </a:r>
            <a:endParaRPr lang="it-IT" sz="1400" i="0" u="none" strike="noStrike" baseline="0" dirty="0">
              <a:solidFill>
                <a:srgbClr val="000000"/>
              </a:solidFill>
              <a:latin typeface="Arial Narrow" panose="020B0606020202030204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  <a:cs typeface="Arial" pitchFamily="34" charset="0"/>
            </a:endParaRPr>
          </a:p>
        </p:txBody>
      </p:sp>
      <p:sp>
        <p:nvSpPr>
          <p:cNvPr id="9" name="Rectangle 1">
            <a:extLst>
              <a:ext uri="{FF2B5EF4-FFF2-40B4-BE49-F238E27FC236}">
                <a16:creationId xmlns:a16="http://schemas.microsoft.com/office/drawing/2014/main" id="{7EA69DDE-CF4A-44EB-D677-35CAFE1BE8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560" y="4181768"/>
            <a:ext cx="6984776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it-IT" sz="1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 si colloca costantemente su livelli superiori al fatturato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it-IT" sz="1400" dirty="0">
                <a:solidFill>
                  <a:schemeClr val="tx1"/>
                </a:solidFill>
              </a:rPr>
              <a:t>2021: VA (</a:t>
            </a:r>
            <a:r>
              <a:rPr lang="it-IT" sz="1400" dirty="0" err="1">
                <a:solidFill>
                  <a:schemeClr val="tx1"/>
                </a:solidFill>
              </a:rPr>
              <a:t>n.indice</a:t>
            </a:r>
            <a:r>
              <a:rPr lang="it-IT" sz="1400" dirty="0"/>
              <a:t>: </a:t>
            </a:r>
            <a:r>
              <a:rPr lang="it-IT" sz="1400" dirty="0">
                <a:solidFill>
                  <a:schemeClr val="tx1"/>
                </a:solidFill>
              </a:rPr>
              <a:t>117) e fatturato (</a:t>
            </a:r>
            <a:r>
              <a:rPr lang="it-IT" sz="1400" dirty="0" err="1">
                <a:solidFill>
                  <a:schemeClr val="tx1"/>
                </a:solidFill>
              </a:rPr>
              <a:t>n.indice</a:t>
            </a:r>
            <a:r>
              <a:rPr lang="it-IT" sz="1400" dirty="0">
                <a:solidFill>
                  <a:schemeClr val="tx1"/>
                </a:solidFill>
              </a:rPr>
              <a:t>: 101,3) </a:t>
            </a:r>
            <a:r>
              <a:rPr lang="it-IT" sz="1400" dirty="0">
                <a:solidFill>
                  <a:schemeClr val="tx1"/>
                </a:solidFill>
                <a:sym typeface="Wingdings" panose="05000000000000000000" pitchFamily="2" charset="2"/>
              </a:rPr>
              <a:t> continuo sforzo delle aziende nel </a:t>
            </a:r>
            <a:r>
              <a:rPr lang="it-IT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difendere i margini e nel recuperare redditività</a:t>
            </a:r>
            <a:endParaRPr lang="it-IT" sz="1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F850D830-527C-3BDE-36C7-24DF9FB55849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b="7315"/>
          <a:stretch/>
        </p:blipFill>
        <p:spPr>
          <a:xfrm>
            <a:off x="2411760" y="751225"/>
            <a:ext cx="5688632" cy="3312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00683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D0D04BF-CC0F-919F-9A76-5C59604BA63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7234F98E-D701-4B7F-C133-A9A0C4C539E2}"/>
              </a:ext>
            </a:extLst>
          </p:cNvPr>
          <p:cNvSpPr txBox="1"/>
          <p:nvPr/>
        </p:nvSpPr>
        <p:spPr>
          <a:xfrm>
            <a:off x="395536" y="33469"/>
            <a:ext cx="84969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>
                <a:solidFill>
                  <a:schemeClr val="accent1">
                    <a:lumMod val="50000"/>
                  </a:schemeClr>
                </a:solidFill>
              </a:rPr>
              <a:t>Analisi economica e indicatori aziendali (4) </a:t>
            </a:r>
          </a:p>
        </p:txBody>
      </p:sp>
      <p:sp>
        <p:nvSpPr>
          <p:cNvPr id="3073" name="Rectangle 1">
            <a:extLst>
              <a:ext uri="{FF2B5EF4-FFF2-40B4-BE49-F238E27FC236}">
                <a16:creationId xmlns:a16="http://schemas.microsoft.com/office/drawing/2014/main" id="{4DE1A03C-DDBE-DBC0-7C1D-13D38842E4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2781" y="816349"/>
            <a:ext cx="1979712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1200" b="1" i="0" u="none" strike="noStrike" baseline="0" dirty="0">
                <a:solidFill>
                  <a:srgbClr val="000000"/>
                </a:solidFill>
                <a:latin typeface="Arial Narrow" panose="020B0606020202030204" pitchFamily="34" charset="0"/>
              </a:rPr>
              <a:t>REDDITIVITA' OPERATIVA 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1200" u="sng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(VA/Fatturato; %)</a:t>
            </a:r>
            <a:endParaRPr lang="it-IT" sz="1200" i="0" u="sng" strike="noStrike" baseline="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9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  <a:cs typeface="Arial" pitchFamily="34" charset="0"/>
            </a:endParaRPr>
          </a:p>
        </p:txBody>
      </p:sp>
      <p:sp>
        <p:nvSpPr>
          <p:cNvPr id="9" name="Rectangle 1">
            <a:extLst>
              <a:ext uri="{FF2B5EF4-FFF2-40B4-BE49-F238E27FC236}">
                <a16:creationId xmlns:a16="http://schemas.microsoft.com/office/drawing/2014/main" id="{4AB9DC19-DA5C-5B98-E0FF-5E9BE61B77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536" y="4245644"/>
            <a:ext cx="828092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it-IT" sz="1400" dirty="0">
                <a:latin typeface="Arial Narrow" panose="020B0606020202030204" pitchFamily="34" charset="0"/>
              </a:rPr>
              <a:t>Redditività operativa (+): 30,4% (2012) </a:t>
            </a:r>
            <a:r>
              <a:rPr lang="it-IT" sz="1400" dirty="0">
                <a:latin typeface="Arial Narrow" panose="020B0606020202030204" pitchFamily="34" charset="0"/>
                <a:sym typeface="Wingdings" panose="05000000000000000000" pitchFamily="2" charset="2"/>
              </a:rPr>
              <a:t> </a:t>
            </a:r>
            <a:r>
              <a:rPr lang="it-IT" sz="14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sym typeface="Wingdings" panose="05000000000000000000" pitchFamily="2" charset="2"/>
              </a:rPr>
              <a:t>35,1% (2021)</a:t>
            </a:r>
            <a:r>
              <a:rPr lang="it-IT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sym typeface="Wingdings" panose="05000000000000000000" pitchFamily="2" charset="2"/>
              </a:rPr>
              <a:t> </a:t>
            </a:r>
            <a:r>
              <a:rPr lang="it-IT" sz="1400" i="1" dirty="0">
                <a:latin typeface="Arial Narrow" panose="020B0606020202030204" pitchFamily="34" charset="0"/>
                <a:sym typeface="Wingdings" panose="05000000000000000000" pitchFamily="2" charset="2"/>
              </a:rPr>
              <a:t>possibile (+) margini aggregati (</a:t>
            </a:r>
            <a:r>
              <a:rPr lang="it-IT" sz="1400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sym typeface="Wingdings" panose="05000000000000000000" pitchFamily="2" charset="2"/>
              </a:rPr>
              <a:t>variabilità interna al settore</a:t>
            </a:r>
            <a:r>
              <a:rPr lang="it-IT" sz="1400" i="1" dirty="0">
                <a:latin typeface="Arial Narrow" panose="020B0606020202030204" pitchFamily="34" charset="0"/>
                <a:sym typeface="Wingdings" panose="05000000000000000000" pitchFamily="2" charset="2"/>
              </a:rPr>
              <a:t>)</a:t>
            </a:r>
            <a:r>
              <a:rPr lang="it-IT" sz="1400" dirty="0">
                <a:solidFill>
                  <a:schemeClr val="tx1"/>
                </a:solidFill>
                <a:latin typeface="Arial Narrow" panose="020B0606020202030204" pitchFamily="34" charset="0"/>
              </a:rPr>
              <a:t>;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it-IT" sz="1400" dirty="0">
                <a:latin typeface="Arial Narrow" panose="020B0606020202030204" pitchFamily="34" charset="0"/>
              </a:rPr>
              <a:t>Redditività in crescita in tutti i comparti </a:t>
            </a:r>
            <a:r>
              <a:rPr lang="it-IT" sz="1400" dirty="0">
                <a:latin typeface="Arial Narrow" panose="020B0606020202030204" pitchFamily="34" charset="0"/>
                <a:sym typeface="Wingdings" panose="05000000000000000000" pitchFamily="2" charset="2"/>
              </a:rPr>
              <a:t> soprattutto comparto </a:t>
            </a:r>
            <a:r>
              <a:rPr lang="it-IT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sym typeface="Wingdings" panose="05000000000000000000" pitchFamily="2" charset="2"/>
              </a:rPr>
              <a:t>radio-televisivo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it-IT" sz="1400" dirty="0">
                <a:latin typeface="Arial Narrow" panose="020B0606020202030204" pitchFamily="34" charset="0"/>
                <a:sym typeface="Wingdings" panose="05000000000000000000" pitchFamily="2" charset="2"/>
              </a:rPr>
              <a:t>Dati economici riferite alle Unità Locali (riferite quindi ad imprese anche non toscane)</a:t>
            </a:r>
            <a:endParaRPr lang="it-IT" sz="1400" dirty="0">
              <a:latin typeface="Arial Narrow" panose="020B0606020202030204" pitchFamily="34" charset="0"/>
            </a:endParaRP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D1A5E41F-D0A2-D8D3-76DA-5577652DFB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23728" y="771550"/>
            <a:ext cx="5555405" cy="3373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77539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C4B4A6F-0D3C-97AB-CAF6-45BD64850F8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90B90324-1AD0-AB61-7AB1-9F5C6AD5B1CB}"/>
              </a:ext>
            </a:extLst>
          </p:cNvPr>
          <p:cNvSpPr txBox="1"/>
          <p:nvPr/>
        </p:nvSpPr>
        <p:spPr>
          <a:xfrm>
            <a:off x="395536" y="33469"/>
            <a:ext cx="84969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>
                <a:solidFill>
                  <a:schemeClr val="accent1">
                    <a:lumMod val="50000"/>
                  </a:schemeClr>
                </a:solidFill>
              </a:rPr>
              <a:t>Analisi economica e indicatori aziendali (5) </a:t>
            </a: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67C6BDDE-3F86-42F5-C98E-927B4DE17B9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1" y="1275606"/>
            <a:ext cx="4032448" cy="2430688"/>
          </a:xfrm>
          <a:prstGeom prst="rect">
            <a:avLst/>
          </a:prstGeom>
        </p:spPr>
      </p:pic>
      <p:pic>
        <p:nvPicPr>
          <p:cNvPr id="2" name="Immagine 1">
            <a:extLst>
              <a:ext uri="{FF2B5EF4-FFF2-40B4-BE49-F238E27FC236}">
                <a16:creationId xmlns:a16="http://schemas.microsoft.com/office/drawing/2014/main" id="{4DE3048D-9E26-D253-4629-06DEF1C019B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44008" y="1293190"/>
            <a:ext cx="4080083" cy="2430688"/>
          </a:xfrm>
          <a:prstGeom prst="rect">
            <a:avLst/>
          </a:prstGeom>
        </p:spPr>
      </p:pic>
      <p:sp>
        <p:nvSpPr>
          <p:cNvPr id="4" name="Rectangle 1">
            <a:extLst>
              <a:ext uri="{FF2B5EF4-FFF2-40B4-BE49-F238E27FC236}">
                <a16:creationId xmlns:a16="http://schemas.microsoft.com/office/drawing/2014/main" id="{3039DED7-137A-9777-7CEB-4DB1E7E16C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528" y="3727360"/>
            <a:ext cx="8328555" cy="129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it-IT" sz="13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Produttività in aumento </a:t>
            </a:r>
            <a:r>
              <a:rPr lang="it-IT" sz="1300" dirty="0">
                <a:latin typeface="Arial Narrow" panose="020B0606020202030204" pitchFamily="34" charset="0"/>
              </a:rPr>
              <a:t>(valore aggiunto per addetto; migliaia di euro): 41mila (2012) </a:t>
            </a:r>
            <a:r>
              <a:rPr lang="it-IT" sz="1300" dirty="0">
                <a:latin typeface="Arial Narrow" panose="020B0606020202030204" pitchFamily="34" charset="0"/>
                <a:sym typeface="Wingdings" panose="05000000000000000000" pitchFamily="2" charset="2"/>
              </a:rPr>
              <a:t> </a:t>
            </a:r>
            <a:r>
              <a:rPr lang="it-IT" sz="1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sym typeface="Wingdings" panose="05000000000000000000" pitchFamily="2" charset="2"/>
              </a:rPr>
              <a:t>54mila (2021)</a:t>
            </a:r>
            <a:r>
              <a:rPr lang="it-IT" sz="1300" dirty="0">
                <a:solidFill>
                  <a:schemeClr val="tx1"/>
                </a:solidFill>
                <a:latin typeface="Arial Narrow" panose="020B0606020202030204" pitchFamily="34" charset="0"/>
              </a:rPr>
              <a:t>;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it-IT" sz="1300" dirty="0">
                <a:latin typeface="Arial Narrow" panose="020B0606020202030204" pitchFamily="34" charset="0"/>
              </a:rPr>
              <a:t>Produttività in crescita (</a:t>
            </a:r>
            <a:r>
              <a:rPr lang="it-IT" sz="1300" dirty="0">
                <a:latin typeface="Arial Narrow" panose="020B0606020202030204" pitchFamily="34" charset="0"/>
                <a:sym typeface="Wingdings" panose="05000000000000000000" pitchFamily="2" charset="2"/>
              </a:rPr>
              <a:t>soprattutto) nell'Editoria e nelle comparto Radio/tv  </a:t>
            </a:r>
            <a:r>
              <a:rPr lang="it-IT" sz="13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sym typeface="Wingdings" panose="05000000000000000000" pitchFamily="2" charset="2"/>
              </a:rPr>
              <a:t>livelli bassi nel comparto Cinema/video/musica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it-IT" sz="1300" dirty="0">
                <a:latin typeface="Arial Narrow" panose="020B0606020202030204" pitchFamily="34" charset="0"/>
                <a:sym typeface="Wingdings" panose="05000000000000000000" pitchFamily="2" charset="2"/>
              </a:rPr>
              <a:t>Processi selettivi del mercato + ricerca dell'efficienza economica  sviluppo ricavi </a:t>
            </a:r>
            <a:r>
              <a:rPr lang="it-IT" sz="13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sym typeface="Wingdings" panose="05000000000000000000" pitchFamily="2" charset="2"/>
              </a:rPr>
              <a:t>MA</a:t>
            </a:r>
            <a:r>
              <a:rPr lang="it-IT" sz="1300" dirty="0">
                <a:latin typeface="Arial Narrow" panose="020B0606020202030204" pitchFamily="34" charset="0"/>
                <a:sym typeface="Wingdings" panose="05000000000000000000" pitchFamily="2" charset="2"/>
              </a:rPr>
              <a:t> </a:t>
            </a:r>
            <a:r>
              <a:rPr lang="it-IT" sz="13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sym typeface="Wingdings" panose="05000000000000000000" pitchFamily="2" charset="2"/>
              </a:rPr>
              <a:t>attenzione ai costi aziendali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it-IT" sz="1300" dirty="0">
                <a:latin typeface="Arial Narrow" panose="020B0606020202030204" pitchFamily="34" charset="0"/>
                <a:sym typeface="Wingdings" panose="05000000000000000000" pitchFamily="2" charset="2"/>
              </a:rPr>
              <a:t>… </a:t>
            </a:r>
            <a:r>
              <a:rPr lang="it-IT" sz="1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sym typeface="Wingdings" panose="05000000000000000000" pitchFamily="2" charset="2"/>
              </a:rPr>
              <a:t>costo del personale relativamente contenuto (anche vs. dati nazionali) e grossomodo stabile</a:t>
            </a:r>
            <a:r>
              <a:rPr lang="it-IT" sz="1300" dirty="0">
                <a:latin typeface="Arial Narrow" panose="020B0606020202030204" pitchFamily="34" charset="0"/>
                <a:sym typeface="Wingdings" panose="05000000000000000000" pitchFamily="2" charset="2"/>
              </a:rPr>
              <a:t>: stipendi (netti) più alti nell'Editoria e piuttosto bassi nel Cinema/video/musica</a:t>
            </a:r>
            <a:endParaRPr lang="it-IT" sz="1300" dirty="0">
              <a:latin typeface="Arial Narrow" panose="020B060602020203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it-IT" sz="13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25365FC5-62EA-2913-78E0-CC747F8C68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5516" y="752386"/>
            <a:ext cx="410445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1400" b="1" i="0" u="none" strike="noStrike" baseline="0" dirty="0">
                <a:solidFill>
                  <a:srgbClr val="000000"/>
                </a:solidFill>
                <a:latin typeface="Arial Narrow" panose="020B0606020202030204" pitchFamily="34" charset="0"/>
              </a:rPr>
              <a:t>PRODUTTIVITA'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1400" b="1" i="0" u="none" strike="noStrike" baseline="0" dirty="0">
                <a:solidFill>
                  <a:srgbClr val="000000"/>
                </a:solidFill>
                <a:latin typeface="Arial Narrow" panose="020B0606020202030204" pitchFamily="34" charset="0"/>
              </a:rPr>
              <a:t>Valore aggiunto per addetto </a:t>
            </a:r>
            <a:r>
              <a:rPr lang="it-IT" sz="1400" dirty="0">
                <a:solidFill>
                  <a:srgbClr val="000000"/>
                </a:solidFill>
                <a:latin typeface="Arial Narrow" panose="020B0606020202030204" pitchFamily="34" charset="0"/>
              </a:rPr>
              <a:t>(valori assoluti in euro)</a:t>
            </a:r>
            <a:endParaRPr lang="it-IT" sz="1400" i="0" u="none" strike="noStrike" baseline="0" dirty="0">
              <a:solidFill>
                <a:srgbClr val="0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32C415CB-B0FF-EA38-10AD-9E213DD3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4008" y="699542"/>
            <a:ext cx="410445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1400" b="1" dirty="0">
                <a:solidFill>
                  <a:srgbClr val="000000"/>
                </a:solidFill>
                <a:latin typeface="Arial Narrow" panose="020B0606020202030204" pitchFamily="34" charset="0"/>
              </a:rPr>
              <a:t>COSTO DEL LAVORO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1400" b="1" dirty="0">
                <a:solidFill>
                  <a:srgbClr val="000000"/>
                </a:solidFill>
                <a:latin typeface="Arial Narrow" panose="020B0606020202030204" pitchFamily="34" charset="0"/>
              </a:rPr>
              <a:t>Stipendi pro-capite </a:t>
            </a:r>
            <a:r>
              <a:rPr lang="it-IT" sz="1400" dirty="0">
                <a:solidFill>
                  <a:srgbClr val="000000"/>
                </a:solidFill>
                <a:latin typeface="Arial Narrow" panose="020B0606020202030204" pitchFamily="34" charset="0"/>
              </a:rPr>
              <a:t>(valori assoluti in euro)</a:t>
            </a:r>
            <a:endParaRPr lang="it-IT" sz="1400" i="0" u="none" strike="noStrike" baseline="0" dirty="0">
              <a:solidFill>
                <a:srgbClr val="0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7" name="Ovale 6">
            <a:extLst>
              <a:ext uri="{FF2B5EF4-FFF2-40B4-BE49-F238E27FC236}">
                <a16:creationId xmlns:a16="http://schemas.microsoft.com/office/drawing/2014/main" id="{8698B865-1344-EB2C-5966-40B9E373115A}"/>
              </a:ext>
            </a:extLst>
          </p:cNvPr>
          <p:cNvSpPr/>
          <p:nvPr/>
        </p:nvSpPr>
        <p:spPr>
          <a:xfrm>
            <a:off x="755576" y="1339221"/>
            <a:ext cx="792088" cy="2000220"/>
          </a:xfrm>
          <a:prstGeom prst="ellipse">
            <a:avLst/>
          </a:prstGeom>
          <a:noFill/>
          <a:ln w="19050"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858552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2E92C4E-2B83-68E1-5726-06A23EF47DC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AEC27F6A-E248-7954-1DBF-46F132C69136}"/>
              </a:ext>
            </a:extLst>
          </p:cNvPr>
          <p:cNvSpPr txBox="1"/>
          <p:nvPr/>
        </p:nvSpPr>
        <p:spPr>
          <a:xfrm>
            <a:off x="395536" y="33469"/>
            <a:ext cx="84969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>
                <a:solidFill>
                  <a:schemeClr val="accent1">
                    <a:lumMod val="50000"/>
                  </a:schemeClr>
                </a:solidFill>
              </a:rPr>
              <a:t>Lavoro e contratti nel settore IC (1) </a:t>
            </a:r>
          </a:p>
        </p:txBody>
      </p:sp>
      <p:sp>
        <p:nvSpPr>
          <p:cNvPr id="9" name="Rectangle 1">
            <a:extLst>
              <a:ext uri="{FF2B5EF4-FFF2-40B4-BE49-F238E27FC236}">
                <a16:creationId xmlns:a16="http://schemas.microsoft.com/office/drawing/2014/main" id="{189B3C50-48CD-9B5D-F1A4-7FC9A26C34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660" y="3783399"/>
            <a:ext cx="8804695" cy="1092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it-IT" sz="1300" dirty="0">
                <a:latin typeface="Arial Narrow" panose="020B0606020202030204" pitchFamily="34" charset="0"/>
              </a:rPr>
              <a:t>Dati relativi al fattore-lavoro consentono di colmare un </a:t>
            </a:r>
            <a:r>
              <a:rPr lang="it-IT" sz="1300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gap informativo riferito al periodo 2022-2023</a:t>
            </a:r>
            <a:r>
              <a:rPr lang="it-IT" sz="1300" dirty="0">
                <a:latin typeface="Arial Narrow" panose="020B0606020202030204" pitchFamily="34" charset="0"/>
              </a:rPr>
              <a:t> (</a:t>
            </a:r>
            <a:r>
              <a:rPr lang="it-IT" sz="1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lag-temporale; crisi "normali"</a:t>
            </a:r>
            <a:r>
              <a:rPr lang="it-IT" sz="1300" dirty="0">
                <a:latin typeface="Arial Narrow" panose="020B0606020202030204" pitchFamily="34" charset="0"/>
              </a:rPr>
              <a:t>) </a:t>
            </a:r>
            <a:endParaRPr lang="it-IT" sz="13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it-IT" sz="1300" dirty="0">
                <a:latin typeface="Arial Narrow" panose="020B0606020202030204" pitchFamily="34" charset="0"/>
              </a:rPr>
              <a:t>Durante il quinquennio 2019-2023 sono stati attivati 26.076 nuovi contratti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it-IT" sz="1300" dirty="0">
                <a:solidFill>
                  <a:schemeClr val="tx1"/>
                </a:solidFill>
                <a:latin typeface="Arial Narrow" panose="020B0606020202030204" pitchFamily="34" charset="0"/>
              </a:rPr>
              <a:t>Oltre 23mila (</a:t>
            </a:r>
            <a:r>
              <a:rPr lang="it-IT" sz="13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88,5%</a:t>
            </a:r>
            <a:r>
              <a:rPr lang="it-IT" sz="1300" dirty="0">
                <a:solidFill>
                  <a:schemeClr val="tx1"/>
                </a:solidFill>
                <a:latin typeface="Arial Narrow" panose="020B0606020202030204" pitchFamily="34" charset="0"/>
              </a:rPr>
              <a:t>) nel comparto </a:t>
            </a:r>
            <a:r>
              <a:rPr lang="it-IT" sz="13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Cinema/video/musica</a:t>
            </a:r>
            <a:r>
              <a:rPr lang="it-IT" sz="1300" dirty="0">
                <a:solidFill>
                  <a:schemeClr val="tx1"/>
                </a:solidFill>
                <a:latin typeface="Arial Narrow" panose="020B0606020202030204" pitchFamily="34" charset="0"/>
              </a:rPr>
              <a:t>; Editoria (10,1%) e Radio/tv (1,4%)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it-IT" sz="1300" dirty="0">
                <a:solidFill>
                  <a:schemeClr val="tx1"/>
                </a:solidFill>
                <a:latin typeface="Arial Narrow" panose="020B0606020202030204" pitchFamily="34" charset="0"/>
              </a:rPr>
              <a:t>Avviamenti 2023 (4.321) su livelli nettamente inferiori al </a:t>
            </a:r>
            <a:r>
              <a:rPr lang="it-IT" sz="13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pre</a:t>
            </a:r>
            <a:r>
              <a:rPr lang="it-IT" sz="1300" dirty="0">
                <a:solidFill>
                  <a:schemeClr val="tx1"/>
                </a:solidFill>
                <a:latin typeface="Arial Narrow" panose="020B0606020202030204" pitchFamily="34" charset="0"/>
              </a:rPr>
              <a:t>-covid (7.708) </a:t>
            </a:r>
            <a:r>
              <a:rPr lang="it-IT" sz="1300" dirty="0">
                <a:solidFill>
                  <a:schemeClr val="tx1"/>
                </a:solidFill>
                <a:latin typeface="Arial Narrow" panose="020B0606020202030204" pitchFamily="34" charset="0"/>
                <a:sym typeface="Wingdings" panose="05000000000000000000" pitchFamily="2" charset="2"/>
              </a:rPr>
              <a:t> </a:t>
            </a:r>
            <a:r>
              <a:rPr lang="it-IT" sz="13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sym typeface="Wingdings" panose="05000000000000000000" pitchFamily="2" charset="2"/>
              </a:rPr>
              <a:t>-43,9% </a:t>
            </a:r>
            <a:r>
              <a:rPr lang="it-IT" sz="1300" dirty="0">
                <a:solidFill>
                  <a:schemeClr val="tx1"/>
                </a:solidFill>
                <a:latin typeface="Arial Narrow" panose="020B0606020202030204" pitchFamily="34" charset="0"/>
                <a:sym typeface="Wingdings" panose="05000000000000000000" pitchFamily="2" charset="2"/>
              </a:rPr>
              <a:t>(</a:t>
            </a:r>
            <a:r>
              <a:rPr lang="it-IT" sz="1300" dirty="0">
                <a:latin typeface="Arial Narrow" panose="020B0606020202030204" pitchFamily="34" charset="0"/>
                <a:sym typeface="Wingdings" panose="05000000000000000000" pitchFamily="2" charset="2"/>
              </a:rPr>
              <a:t>≈</a:t>
            </a:r>
            <a:r>
              <a:rPr lang="it-IT" sz="1300" dirty="0">
                <a:solidFill>
                  <a:schemeClr val="tx1"/>
                </a:solidFill>
                <a:latin typeface="Arial Narrow" panose="020B0606020202030204" pitchFamily="34" charset="0"/>
                <a:sym typeface="Wingdings" panose="05000000000000000000" pitchFamily="2" charset="2"/>
              </a:rPr>
              <a:t>CVM) (</a:t>
            </a:r>
            <a:r>
              <a:rPr lang="it-IT" sz="1300" i="1" dirty="0">
                <a:solidFill>
                  <a:schemeClr val="tx1"/>
                </a:solidFill>
                <a:latin typeface="Arial Narrow" panose="020B0606020202030204" pitchFamily="34" charset="0"/>
                <a:sym typeface="Wingdings" panose="05000000000000000000" pitchFamily="2" charset="2"/>
              </a:rPr>
              <a:t>Radio/tv in aumento, numeri contenuti – n.108 contratti</a:t>
            </a:r>
            <a:r>
              <a:rPr lang="it-IT" sz="1300" dirty="0">
                <a:solidFill>
                  <a:schemeClr val="tx1"/>
                </a:solidFill>
                <a:latin typeface="Arial Narrow" panose="020B0606020202030204" pitchFamily="34" charset="0"/>
                <a:sym typeface="Wingdings" panose="05000000000000000000" pitchFamily="2" charset="2"/>
              </a:rPr>
              <a:t>)</a:t>
            </a:r>
            <a:endParaRPr lang="it-IT" sz="13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56CFCB5D-6DB1-0F93-97DB-730D4CEAA3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3808" y="1203598"/>
            <a:ext cx="4268192" cy="2512102"/>
          </a:xfrm>
          <a:prstGeom prst="rect">
            <a:avLst/>
          </a:prstGeom>
        </p:spPr>
      </p:pic>
      <p:pic>
        <p:nvPicPr>
          <p:cNvPr id="6" name="Immagine 5">
            <a:extLst>
              <a:ext uri="{FF2B5EF4-FFF2-40B4-BE49-F238E27FC236}">
                <a16:creationId xmlns:a16="http://schemas.microsoft.com/office/drawing/2014/main" id="{79B53B83-9AB6-9B9A-C19E-FF13DECD50A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60032" y="1203598"/>
            <a:ext cx="3638156" cy="251413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C257ED62-2DEC-A006-AEC2-59D519E848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3808" y="699542"/>
            <a:ext cx="277230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1400" b="1" dirty="0">
                <a:solidFill>
                  <a:srgbClr val="000000"/>
                </a:solidFill>
                <a:latin typeface="Arial Narrow" panose="020B0606020202030204" pitchFamily="34" charset="0"/>
              </a:rPr>
              <a:t>DOMANDA DI LAVORO</a:t>
            </a:r>
            <a:endParaRPr lang="it-IT" sz="1400" b="1" i="0" u="none" strike="noStrike" baseline="0" dirty="0">
              <a:solidFill>
                <a:srgbClr val="000000"/>
              </a:solidFill>
              <a:latin typeface="Arial Narrow" panose="020B0606020202030204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1400" b="1" dirty="0">
                <a:solidFill>
                  <a:srgbClr val="000000"/>
                </a:solidFill>
                <a:latin typeface="Arial Narrow" panose="020B0606020202030204" pitchFamily="34" charset="0"/>
              </a:rPr>
              <a:t>Nuovi contratti di lavoro (avviamenti)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2FA93296-C9A7-1D8B-6C7B-6599005684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60032" y="699542"/>
            <a:ext cx="252028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1400" b="1" dirty="0">
                <a:solidFill>
                  <a:srgbClr val="000000"/>
                </a:solidFill>
                <a:latin typeface="Arial Narrow" panose="020B0606020202030204" pitchFamily="34" charset="0"/>
              </a:rPr>
              <a:t>Avviamenti al lavoro (2019-2023)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1400" dirty="0">
                <a:solidFill>
                  <a:srgbClr val="000000"/>
                </a:solidFill>
                <a:latin typeface="Arial Narrow" panose="020B0606020202030204" pitchFamily="34" charset="0"/>
              </a:rPr>
              <a:t>(n. indice 2019 = 100)</a:t>
            </a:r>
            <a:endParaRPr lang="it-IT" sz="1400" i="0" u="none" strike="noStrike" baseline="0" dirty="0">
              <a:solidFill>
                <a:srgbClr val="000000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27081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03C6CFF-C208-8BD6-7864-93AFC553761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640CB585-87B1-C554-8A41-DC3F7F0004B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12" y="1218811"/>
            <a:ext cx="4176464" cy="2705878"/>
          </a:xfrm>
          <a:prstGeom prst="rect">
            <a:avLst/>
          </a:prstGeom>
        </p:spPr>
      </p:pic>
      <p:pic>
        <p:nvPicPr>
          <p:cNvPr id="4" name="Immagine 3">
            <a:extLst>
              <a:ext uri="{FF2B5EF4-FFF2-40B4-BE49-F238E27FC236}">
                <a16:creationId xmlns:a16="http://schemas.microsoft.com/office/drawing/2014/main" id="{62B95696-FB0C-DF45-4897-1BB6B1C3AF5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16016" y="1243838"/>
            <a:ext cx="3960439" cy="2655824"/>
          </a:xfrm>
          <a:prstGeom prst="rect">
            <a:avLst/>
          </a:prstGeom>
        </p:spPr>
      </p:pic>
      <p:sp>
        <p:nvSpPr>
          <p:cNvPr id="2" name="CasellaDiTesto 1">
            <a:extLst>
              <a:ext uri="{FF2B5EF4-FFF2-40B4-BE49-F238E27FC236}">
                <a16:creationId xmlns:a16="http://schemas.microsoft.com/office/drawing/2014/main" id="{D6FD0872-CE6D-D4D8-8152-8D99ACE51264}"/>
              </a:ext>
            </a:extLst>
          </p:cNvPr>
          <p:cNvSpPr txBox="1"/>
          <p:nvPr/>
        </p:nvSpPr>
        <p:spPr>
          <a:xfrm>
            <a:off x="395536" y="33469"/>
            <a:ext cx="84969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>
                <a:solidFill>
                  <a:schemeClr val="accent1">
                    <a:lumMod val="50000"/>
                  </a:schemeClr>
                </a:solidFill>
              </a:rPr>
              <a:t>Lavoro e contratti nel settore IC (2) </a:t>
            </a: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4AA75F5A-F610-5146-49CF-4247A21874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6512" y="4125150"/>
            <a:ext cx="9289032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it-IT" sz="1300" dirty="0">
                <a:solidFill>
                  <a:schemeClr val="tx1"/>
                </a:solidFill>
                <a:latin typeface="Arial Narrow" panose="020B0606020202030204" pitchFamily="34" charset="0"/>
              </a:rPr>
              <a:t>La quasi totalità dei nuovi contratti (96,7%)</a:t>
            </a:r>
            <a:r>
              <a:rPr lang="it-IT" sz="1300" dirty="0">
                <a:latin typeface="Arial Narrow" panose="020B0606020202030204" pitchFamily="34" charset="0"/>
              </a:rPr>
              <a:t>: "</a:t>
            </a:r>
            <a:r>
              <a:rPr lang="it-IT" sz="1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tempo determinato</a:t>
            </a:r>
            <a:r>
              <a:rPr lang="it-IT" sz="1300" dirty="0">
                <a:latin typeface="Arial Narrow" panose="020B0606020202030204" pitchFamily="34" charset="0"/>
              </a:rPr>
              <a:t>" (</a:t>
            </a:r>
            <a:r>
              <a:rPr lang="it-IT" sz="1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57,4%</a:t>
            </a:r>
            <a:r>
              <a:rPr lang="it-IT" sz="1300" dirty="0">
                <a:latin typeface="Arial Narrow" panose="020B0606020202030204" pitchFamily="34" charset="0"/>
              </a:rPr>
              <a:t>) + </a:t>
            </a:r>
            <a:r>
              <a:rPr lang="it-IT" sz="1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lavoro flessibile </a:t>
            </a:r>
            <a:r>
              <a:rPr lang="it-IT" sz="1300" dirty="0">
                <a:latin typeface="Arial Narrow" panose="020B0606020202030204" pitchFamily="34" charset="0"/>
              </a:rPr>
              <a:t>(</a:t>
            </a:r>
            <a:r>
              <a:rPr lang="it-IT" sz="1300" i="1" dirty="0">
                <a:latin typeface="Arial Narrow" panose="020B0606020202030204" pitchFamily="34" charset="0"/>
              </a:rPr>
              <a:t>somministrazione, occasionale, </a:t>
            </a:r>
            <a:r>
              <a:rPr lang="it-IT" sz="1300" i="1" dirty="0" err="1">
                <a:latin typeface="Arial Narrow" panose="020B0606020202030204" pitchFamily="34" charset="0"/>
              </a:rPr>
              <a:t>interm.te</a:t>
            </a:r>
            <a:r>
              <a:rPr lang="it-IT" sz="1300" dirty="0">
                <a:latin typeface="Arial Narrow" panose="020B0606020202030204" pitchFamily="34" charset="0"/>
              </a:rPr>
              <a:t>, etc.)(</a:t>
            </a:r>
            <a:r>
              <a:rPr lang="it-IT" sz="1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39,3%</a:t>
            </a:r>
            <a:r>
              <a:rPr lang="it-IT" sz="1300" dirty="0">
                <a:latin typeface="Arial Narrow" panose="020B0606020202030204" pitchFamily="34" charset="0"/>
              </a:rPr>
              <a:t>)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it-IT" sz="1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Contratto standard a "tempo indeterminato"</a:t>
            </a:r>
            <a:r>
              <a:rPr lang="it-IT" sz="1300" dirty="0">
                <a:latin typeface="Arial Narrow" panose="020B0606020202030204" pitchFamily="34" charset="0"/>
              </a:rPr>
              <a:t> (+ </a:t>
            </a:r>
            <a:r>
              <a:rPr lang="it-IT" sz="1300" dirty="0" err="1">
                <a:latin typeface="Arial Narrow" panose="020B0606020202030204" pitchFamily="34" charset="0"/>
              </a:rPr>
              <a:t>c.appredistato</a:t>
            </a:r>
            <a:r>
              <a:rPr lang="it-IT" sz="1300" dirty="0">
                <a:latin typeface="Arial Narrow" panose="020B0606020202030204" pitchFamily="34" charset="0"/>
              </a:rPr>
              <a:t>) raggiunge appena il </a:t>
            </a:r>
            <a:r>
              <a:rPr lang="it-IT" sz="1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3,3%</a:t>
            </a:r>
            <a:r>
              <a:rPr lang="it-IT" sz="1300" dirty="0">
                <a:latin typeface="Arial Narrow" panose="020B0606020202030204" pitchFamily="34" charset="0"/>
              </a:rPr>
              <a:t> </a:t>
            </a:r>
            <a:r>
              <a:rPr lang="it-IT" sz="1300" dirty="0">
                <a:latin typeface="Arial Narrow" panose="020B0606020202030204" pitchFamily="34" charset="0"/>
                <a:sym typeface="Wingdings" panose="05000000000000000000" pitchFamily="2" charset="2"/>
              </a:rPr>
              <a:t> coerente con "dimensione" imprese (</a:t>
            </a:r>
            <a:r>
              <a:rPr lang="it-IT" sz="1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sym typeface="Wingdings" panose="05000000000000000000" pitchFamily="2" charset="2"/>
              </a:rPr>
              <a:t>investimento HC</a:t>
            </a:r>
            <a:r>
              <a:rPr lang="it-IT" sz="1300" dirty="0">
                <a:latin typeface="Arial Narrow" panose="020B0606020202030204" pitchFamily="34" charset="0"/>
                <a:sym typeface="Wingdings" panose="05000000000000000000" pitchFamily="2" charset="2"/>
              </a:rPr>
              <a:t>)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it-IT" sz="1300" dirty="0">
                <a:solidFill>
                  <a:schemeClr val="tx1"/>
                </a:solidFill>
                <a:latin typeface="Arial Narrow" panose="020B0606020202030204" pitchFamily="34" charset="0"/>
                <a:sym typeface="Wingdings" panose="05000000000000000000" pitchFamily="2" charset="2"/>
              </a:rPr>
              <a:t>Lavoro flessibile soprattutto presente nell'Editoria (65,2%) e Radio/tv (56,5%), che hanno anche incidenze più alte nel CTI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it-IT" sz="1300" dirty="0">
                <a:latin typeface="Arial Narrow" panose="020B0606020202030204" pitchFamily="34" charset="0"/>
                <a:sym typeface="Wingdings" panose="05000000000000000000" pitchFamily="2" charset="2"/>
              </a:rPr>
              <a:t>Cinema/video/musica  soprattutto CTD (62,6%) (elevato turnover occupazionale in entrata)</a:t>
            </a:r>
            <a:endParaRPr lang="it-IT" sz="13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3D315B78-A2AE-5934-7219-99851019A4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512" y="727441"/>
            <a:ext cx="396044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1400" b="1" dirty="0">
                <a:solidFill>
                  <a:srgbClr val="000000"/>
                </a:solidFill>
                <a:latin typeface="Arial Narrow" panose="020B0606020202030204" pitchFamily="34" charset="0"/>
              </a:rPr>
              <a:t>DOMANDA DI LAVORO</a:t>
            </a:r>
            <a:endParaRPr lang="it-IT" sz="1400" b="1" i="0" u="none" strike="noStrike" baseline="0" dirty="0">
              <a:solidFill>
                <a:srgbClr val="000000"/>
              </a:solidFill>
              <a:latin typeface="Arial Narrow" panose="020B0606020202030204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1400" b="1" dirty="0">
                <a:solidFill>
                  <a:srgbClr val="000000"/>
                </a:solidFill>
                <a:latin typeface="Arial Narrow" panose="020B0606020202030204" pitchFamily="34" charset="0"/>
              </a:rPr>
              <a:t>Tipologia di contratti attivati nel settore (2019-2023)</a:t>
            </a:r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13925867-6792-9A50-D416-63DCD4C8BC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0151" y="708380"/>
            <a:ext cx="436634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1400" b="1" dirty="0">
                <a:solidFill>
                  <a:srgbClr val="000000"/>
                </a:solidFill>
                <a:latin typeface="Arial Narrow" panose="020B0606020202030204" pitchFamily="34" charset="0"/>
              </a:rPr>
              <a:t>DOMANDA DI LAVORO</a:t>
            </a:r>
            <a:endParaRPr lang="it-IT" sz="1400" b="1" i="0" u="none" strike="noStrike" baseline="0" dirty="0">
              <a:solidFill>
                <a:srgbClr val="000000"/>
              </a:solidFill>
              <a:latin typeface="Arial Narrow" panose="020B0606020202030204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1400" b="1" dirty="0">
                <a:solidFill>
                  <a:srgbClr val="000000"/>
                </a:solidFill>
                <a:latin typeface="Arial Narrow" panose="020B0606020202030204" pitchFamily="34" charset="0"/>
              </a:rPr>
              <a:t>Tipologia di contratti attivati divisi per comparto (2019-23)</a:t>
            </a:r>
          </a:p>
        </p:txBody>
      </p:sp>
    </p:spTree>
    <p:extLst>
      <p:ext uri="{BB962C8B-B14F-4D97-AF65-F5344CB8AC3E}">
        <p14:creationId xmlns:p14="http://schemas.microsoft.com/office/powerpoint/2010/main" val="37371976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6C12328-681C-E1DF-80A6-A6EFF1F7292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D79B5BCF-BAFA-0844-2270-AAF469032267}"/>
              </a:ext>
            </a:extLst>
          </p:cNvPr>
          <p:cNvSpPr txBox="1"/>
          <p:nvPr/>
        </p:nvSpPr>
        <p:spPr>
          <a:xfrm>
            <a:off x="395536" y="33469"/>
            <a:ext cx="84969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>
                <a:solidFill>
                  <a:schemeClr val="accent1">
                    <a:lumMod val="50000"/>
                  </a:schemeClr>
                </a:solidFill>
              </a:rPr>
              <a:t>Lavoro e contratti nel settore IC (3) </a:t>
            </a:r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4FD26117-5D6D-DCB3-5DAF-172E4FA08C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512" y="727441"/>
            <a:ext cx="396044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1400" b="1" dirty="0">
                <a:solidFill>
                  <a:srgbClr val="000000"/>
                </a:solidFill>
                <a:latin typeface="Arial Narrow" panose="020B0606020202030204" pitchFamily="34" charset="0"/>
              </a:rPr>
              <a:t>DOMANDA DI LAVORO</a:t>
            </a:r>
            <a:endParaRPr lang="it-IT" sz="1400" b="1" i="0" u="none" strike="noStrike" baseline="0" dirty="0">
              <a:solidFill>
                <a:srgbClr val="000000"/>
              </a:solidFill>
              <a:latin typeface="Arial Narrow" panose="020B0606020202030204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1400" b="1" dirty="0">
                <a:solidFill>
                  <a:srgbClr val="000000"/>
                </a:solidFill>
                <a:latin typeface="Arial Narrow" panose="020B0606020202030204" pitchFamily="34" charset="0"/>
              </a:rPr>
              <a:t>Tipologia di contratti attivati nel settore (2019-2023)</a:t>
            </a:r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3FB43BDB-4DC3-6DA8-78F0-239A2BB815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0151" y="708380"/>
            <a:ext cx="436634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1400" b="1" dirty="0">
                <a:solidFill>
                  <a:srgbClr val="000000"/>
                </a:solidFill>
                <a:latin typeface="Arial Narrow" panose="020B0606020202030204" pitchFamily="34" charset="0"/>
              </a:rPr>
              <a:t>DOMANDA DI LAVORO</a:t>
            </a:r>
            <a:endParaRPr lang="it-IT" sz="1400" b="1" i="0" u="none" strike="noStrike" baseline="0" dirty="0">
              <a:solidFill>
                <a:srgbClr val="000000"/>
              </a:solidFill>
              <a:latin typeface="Arial Narrow" panose="020B0606020202030204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1400" b="1" dirty="0">
                <a:solidFill>
                  <a:srgbClr val="000000"/>
                </a:solidFill>
                <a:latin typeface="Arial Narrow" panose="020B0606020202030204" pitchFamily="34" charset="0"/>
              </a:rPr>
              <a:t>Tipologia di contratti attivati divisi per comparto (2019-23)</a:t>
            </a:r>
          </a:p>
        </p:txBody>
      </p:sp>
      <p:sp>
        <p:nvSpPr>
          <p:cNvPr id="18" name="Rectangle 1">
            <a:extLst>
              <a:ext uri="{FF2B5EF4-FFF2-40B4-BE49-F238E27FC236}">
                <a16:creationId xmlns:a16="http://schemas.microsoft.com/office/drawing/2014/main" id="{1806FED3-572A-148A-00FF-DD98602103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271" y="3969783"/>
            <a:ext cx="8732687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it-IT" sz="1300" dirty="0">
                <a:latin typeface="Arial Narrow" panose="020B0606020202030204" pitchFamily="34" charset="0"/>
              </a:rPr>
              <a:t>Elevata incidenza di lavoro "femminile" (36,3%) e "giovanile" (fino a 34anni) (43,3%) (2019-2023): </a:t>
            </a:r>
            <a:r>
              <a:rPr lang="it-IT" sz="1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componenti in crescita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it-IT" sz="1300" dirty="0">
                <a:latin typeface="Arial Narrow" panose="020B0606020202030204" pitchFamily="34" charset="0"/>
              </a:rPr>
              <a:t>Lavoro femminile: 22,8% (2019) </a:t>
            </a:r>
            <a:r>
              <a:rPr lang="it-IT" sz="1300" dirty="0">
                <a:latin typeface="Arial Narrow" panose="020B0606020202030204" pitchFamily="34" charset="0"/>
                <a:sym typeface="Wingdings" panose="05000000000000000000" pitchFamily="2" charset="2"/>
              </a:rPr>
              <a:t> </a:t>
            </a:r>
            <a:r>
              <a:rPr lang="it-IT" sz="1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sym typeface="Wingdings" panose="05000000000000000000" pitchFamily="2" charset="2"/>
              </a:rPr>
              <a:t>43,3% (2023)</a:t>
            </a:r>
            <a:r>
              <a:rPr lang="it-IT" sz="1300" dirty="0">
                <a:latin typeface="Arial Narrow" panose="020B0606020202030204" pitchFamily="34" charset="0"/>
                <a:sym typeface="Wingdings" panose="05000000000000000000" pitchFamily="2" charset="2"/>
              </a:rPr>
              <a:t>; Lavoro "giovanile": 30,6% (2019)  51,9% (2023)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it-IT" sz="1300" dirty="0">
                <a:latin typeface="Arial Narrow" panose="020B0606020202030204" pitchFamily="34" charset="0"/>
                <a:sym typeface="Wingdings" panose="05000000000000000000" pitchFamily="2" charset="2"/>
              </a:rPr>
              <a:t>Lavoro femminile e giovani sono soprattutto presenti nel comparto Editoria (2019-23) (</a:t>
            </a:r>
            <a:r>
              <a:rPr lang="it-IT" sz="1300" i="1" dirty="0" err="1">
                <a:latin typeface="Arial Narrow" panose="020B0606020202030204" pitchFamily="34" charset="0"/>
                <a:sym typeface="Wingdings" panose="05000000000000000000" pitchFamily="2" charset="2"/>
              </a:rPr>
              <a:t>lav.femminile</a:t>
            </a:r>
            <a:r>
              <a:rPr lang="it-IT" sz="1300" i="1" dirty="0">
                <a:latin typeface="Arial Narrow" panose="020B0606020202030204" pitchFamily="34" charset="0"/>
                <a:sym typeface="Wingdings" panose="05000000000000000000" pitchFamily="2" charset="2"/>
              </a:rPr>
              <a:t>: 57,3%; under35: 48,6%</a:t>
            </a:r>
            <a:r>
              <a:rPr lang="it-IT" sz="1300" dirty="0">
                <a:latin typeface="Arial Narrow" panose="020B0606020202030204" pitchFamily="34" charset="0"/>
                <a:sym typeface="Wingdings" panose="05000000000000000000" pitchFamily="2" charset="2"/>
              </a:rPr>
              <a:t>)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it-IT" sz="1300" dirty="0">
                <a:latin typeface="Arial Narrow" panose="020B0606020202030204" pitchFamily="34" charset="0"/>
                <a:sym typeface="Wingdings" panose="05000000000000000000" pitchFamily="2" charset="2"/>
              </a:rPr>
              <a:t>Larga presenza di "professionisti" (80,2% del totale avviamenti 2019-23) alte professionalità con livello istruzione medio-alto  </a:t>
            </a:r>
            <a:endParaRPr lang="it-IT" sz="1300" dirty="0">
              <a:latin typeface="Arial Narrow" panose="020B0606020202030204" pitchFamily="34" charset="0"/>
            </a:endParaRPr>
          </a:p>
        </p:txBody>
      </p:sp>
      <p:pic>
        <p:nvPicPr>
          <p:cNvPr id="20" name="Immagine 19">
            <a:extLst>
              <a:ext uri="{FF2B5EF4-FFF2-40B4-BE49-F238E27FC236}">
                <a16:creationId xmlns:a16="http://schemas.microsoft.com/office/drawing/2014/main" id="{97A69D74-0ACB-9C30-0565-6B332E4481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0" y="1285811"/>
            <a:ext cx="4082324" cy="2544366"/>
          </a:xfrm>
          <a:prstGeom prst="rect">
            <a:avLst/>
          </a:prstGeom>
        </p:spPr>
      </p:pic>
      <p:pic>
        <p:nvPicPr>
          <p:cNvPr id="22" name="Immagine 21">
            <a:extLst>
              <a:ext uri="{FF2B5EF4-FFF2-40B4-BE49-F238E27FC236}">
                <a16:creationId xmlns:a16="http://schemas.microsoft.com/office/drawing/2014/main" id="{08F7C0F7-1C3D-D429-41D7-297149FED6B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16016" y="1280498"/>
            <a:ext cx="4090942" cy="2544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9727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CC34133-954F-E168-62F8-456B50A13AB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01C61352-6DCC-F398-D479-254A8F9CA4DA}"/>
              </a:ext>
            </a:extLst>
          </p:cNvPr>
          <p:cNvSpPr txBox="1"/>
          <p:nvPr/>
        </p:nvSpPr>
        <p:spPr>
          <a:xfrm>
            <a:off x="395536" y="33469"/>
            <a:ext cx="84969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>
                <a:solidFill>
                  <a:schemeClr val="accent1">
                    <a:lumMod val="50000"/>
                  </a:schemeClr>
                </a:solidFill>
              </a:rPr>
              <a:t>Conclusioni e riflessioni  </a:t>
            </a:r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38E3E566-668D-56B4-1058-21D1AD74E16E}"/>
              </a:ext>
            </a:extLst>
          </p:cNvPr>
          <p:cNvSpPr/>
          <p:nvPr/>
        </p:nvSpPr>
        <p:spPr>
          <a:xfrm>
            <a:off x="143508" y="699542"/>
            <a:ext cx="9000492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it-IT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Fondamentali economici (2012-2021): </a:t>
            </a:r>
            <a:r>
              <a:rPr lang="it-IT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Fatturato (421mln) in calo (-16,4mln)</a:t>
            </a:r>
            <a:r>
              <a:rPr lang="it-IT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vs. </a:t>
            </a:r>
            <a:r>
              <a:rPr lang="it-IT" sz="16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valore aggiunto in aumento (+)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it-IT" sz="1600" cap="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Q</a:t>
            </a:r>
            <a:r>
              <a:rPr lang="it-IT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uadro piuttosto selettivo del mercato </a:t>
            </a:r>
            <a:r>
              <a:rPr lang="it-IT" sz="1600" dirty="0">
                <a:latin typeface="Arial Narrow" panose="020B0606020202030204" pitchFamily="34" charset="0"/>
              </a:rPr>
              <a:t>nell'ottica della "</a:t>
            </a:r>
            <a:r>
              <a:rPr lang="it-IT" sz="1600" u="sng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razionalizzazione</a:t>
            </a:r>
            <a:r>
              <a:rPr lang="it-IT" sz="1600" dirty="0">
                <a:latin typeface="Arial Narrow" panose="020B0606020202030204" pitchFamily="34" charset="0"/>
              </a:rPr>
              <a:t>" dei singoli comparti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it-IT" sz="1600" dirty="0">
                <a:latin typeface="Arial Narrow" panose="020B0606020202030204" pitchFamily="34" charset="0"/>
              </a:rPr>
              <a:t>Dati economici aggregati (prospettiva "macro") sono peggiori rispetto ai dati medi unitari (prospettiva "micro")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it-IT" sz="1600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Aziende (ancora) sul mercato hanno risultati migliori</a:t>
            </a:r>
            <a:r>
              <a:rPr lang="it-IT" sz="1600" dirty="0">
                <a:latin typeface="Arial Narrow" panose="020B0606020202030204" pitchFamily="34" charset="0"/>
              </a:rPr>
              <a:t>, </a:t>
            </a:r>
            <a:r>
              <a:rPr lang="it-IT" sz="16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MA</a:t>
            </a:r>
            <a:r>
              <a:rPr lang="it-IT" sz="1600" dirty="0">
                <a:latin typeface="Arial Narrow" panose="020B0606020202030204" pitchFamily="34" charset="0"/>
              </a:rPr>
              <a:t> il settore espelle soggetti e ha difficoltà a fare massa critica</a:t>
            </a:r>
          </a:p>
          <a:p>
            <a:endParaRPr lang="it-IT" sz="1400" dirty="0">
              <a:latin typeface="Arial Narrow" panose="020B0606020202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it-IT" sz="1600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Dicotomia</a:t>
            </a:r>
            <a:r>
              <a:rPr lang="it-IT" sz="1600" dirty="0">
                <a:solidFill>
                  <a:schemeClr val="bg2">
                    <a:lumMod val="10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it-IT" sz="1600" dirty="0">
                <a:solidFill>
                  <a:schemeClr val="bg2">
                    <a:lumMod val="10000"/>
                  </a:schemeClr>
                </a:solidFill>
                <a:latin typeface="Arial Narrow" panose="020B0606020202030204" pitchFamily="34" charset="0"/>
                <a:sym typeface="Wingdings" panose="05000000000000000000" pitchFamily="2" charset="2"/>
              </a:rPr>
              <a:t></a:t>
            </a:r>
            <a:r>
              <a:rPr lang="it-IT" sz="1600" dirty="0">
                <a:solidFill>
                  <a:schemeClr val="bg2">
                    <a:lumMod val="10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it-IT" sz="1600" u="sng" dirty="0">
                <a:solidFill>
                  <a:schemeClr val="bg2">
                    <a:lumMod val="10000"/>
                  </a:schemeClr>
                </a:solidFill>
                <a:latin typeface="Arial Narrow" panose="020B0606020202030204" pitchFamily="34" charset="0"/>
              </a:rPr>
              <a:t>Editoria e Radio/tv </a:t>
            </a:r>
            <a:r>
              <a:rPr lang="it-IT" sz="1600" dirty="0">
                <a:solidFill>
                  <a:schemeClr val="bg2">
                    <a:lumMod val="10000"/>
                  </a:schemeClr>
                </a:solidFill>
                <a:latin typeface="Arial Narrow" panose="020B0606020202030204" pitchFamily="34" charset="0"/>
              </a:rPr>
              <a:t>(declino strutturale e recupero di redditività/produttività) vs. </a:t>
            </a:r>
            <a:r>
              <a:rPr lang="it-IT" sz="1600" u="sng" dirty="0">
                <a:solidFill>
                  <a:schemeClr val="bg2">
                    <a:lumMod val="10000"/>
                  </a:schemeClr>
                </a:solidFill>
                <a:latin typeface="Arial Narrow" panose="020B0606020202030204" pitchFamily="34" charset="0"/>
              </a:rPr>
              <a:t>Cinema/video/musica (CVM) </a:t>
            </a:r>
            <a:r>
              <a:rPr lang="it-IT" sz="1600" dirty="0">
                <a:solidFill>
                  <a:schemeClr val="bg2">
                    <a:lumMod val="10000"/>
                  </a:schemeClr>
                </a:solidFill>
                <a:latin typeface="Arial Narrow" panose="020B0606020202030204" pitchFamily="34" charset="0"/>
              </a:rPr>
              <a:t>maggiore dinamismo imprenditoriale (addetti-imprese), ma con scarsi livelli di produttività (settore "povero")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it-IT" sz="1600" dirty="0">
                <a:solidFill>
                  <a:schemeClr val="bg2">
                    <a:lumMod val="10000"/>
                  </a:schemeClr>
                </a:solidFill>
                <a:latin typeface="Arial Narrow" panose="020B0606020202030204" pitchFamily="34" charset="0"/>
              </a:rPr>
              <a:t>Si configura una situazione complessiva di </a:t>
            </a:r>
            <a:r>
              <a:rPr lang="it-IT" sz="1600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convivenza a somma "negativa" tra comparti</a:t>
            </a:r>
            <a:r>
              <a:rPr lang="it-IT" sz="1600" dirty="0">
                <a:solidFill>
                  <a:schemeClr val="bg2">
                    <a:lumMod val="10000"/>
                  </a:schemeClr>
                </a:solidFill>
                <a:latin typeface="Arial Narrow" panose="020B0606020202030204" pitchFamily="34" charset="0"/>
              </a:rPr>
              <a:t>: quelli (Editoria e Radio/tv) con fondamentali più solidi in declino (cambiamenti stili di vita e tecnologia) vs. CVM poco produttivo</a:t>
            </a:r>
          </a:p>
          <a:p>
            <a:endParaRPr lang="it-IT" sz="1400" dirty="0">
              <a:solidFill>
                <a:schemeClr val="bg2">
                  <a:lumMod val="10000"/>
                </a:schemeClr>
              </a:solidFill>
              <a:latin typeface="Arial Narrow" panose="020B0606020202030204" pitchFamily="34" charset="0"/>
            </a:endParaRPr>
          </a:p>
          <a:p>
            <a:pPr algn="ctr"/>
            <a:r>
              <a:rPr lang="it-IT" sz="1600" i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DOMANDA</a:t>
            </a:r>
            <a:r>
              <a:rPr lang="it-IT" sz="1600" i="1" u="sng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it-IT" sz="1600" i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sym typeface="Wingdings" panose="05000000000000000000" pitchFamily="2" charset="2"/>
              </a:rPr>
              <a:t></a:t>
            </a:r>
            <a:r>
              <a:rPr lang="it-IT" sz="1600" i="1" u="sng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sym typeface="Wingdings" panose="05000000000000000000" pitchFamily="2" charset="2"/>
              </a:rPr>
              <a:t> </a:t>
            </a:r>
            <a:r>
              <a:rPr lang="it-IT" sz="1600" i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sym typeface="Wingdings" panose="05000000000000000000" pitchFamily="2" charset="2"/>
              </a:rPr>
              <a:t>DOVE SIAMO E CHE FASE STIAMO ATTRAVERSANDO ADESSO?</a:t>
            </a:r>
          </a:p>
          <a:p>
            <a:pPr marL="357188" indent="-357188">
              <a:buFont typeface="Wingdings" panose="05000000000000000000" pitchFamily="2" charset="2"/>
              <a:buChar char="ü"/>
            </a:pPr>
            <a:r>
              <a:rPr lang="it-IT" sz="1600" i="1" dirty="0">
                <a:solidFill>
                  <a:schemeClr val="bg2">
                    <a:lumMod val="10000"/>
                  </a:schemeClr>
                </a:solidFill>
                <a:latin typeface="Arial Narrow" panose="020B0606020202030204" pitchFamily="34" charset="0"/>
                <a:sym typeface="Wingdings" panose="05000000000000000000" pitchFamily="2" charset="2"/>
              </a:rPr>
              <a:t>Probabile che dopo la fase di emergenza-covid (…e il ritrovato interesse IC) tornino a "lavorare" i meccanismi alla base del trend di lungo periodo che tendono a favorire i global player (pervasività della digitalizzazione e innovazione tecnologica)</a:t>
            </a:r>
          </a:p>
          <a:p>
            <a:endParaRPr lang="it-IT" sz="1400" i="1" dirty="0">
              <a:solidFill>
                <a:schemeClr val="bg2">
                  <a:lumMod val="10000"/>
                </a:schemeClr>
              </a:solidFill>
              <a:latin typeface="Arial Narrow" panose="020B0606020202030204" pitchFamily="34" charset="0"/>
              <a:sym typeface="Wingdings" panose="05000000000000000000" pitchFamily="2" charset="2"/>
            </a:endParaRPr>
          </a:p>
          <a:p>
            <a:pPr algn="ctr"/>
            <a:r>
              <a:rPr lang="it-IT" sz="1600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Necessità di policy (statali; regionali) mirate </a:t>
            </a:r>
            <a:r>
              <a:rPr lang="it-IT" sz="1600" dirty="0">
                <a:solidFill>
                  <a:schemeClr val="bg2">
                    <a:lumMod val="10000"/>
                  </a:schemeClr>
                </a:solidFill>
                <a:latin typeface="Arial Narrow" panose="020B0606020202030204" pitchFamily="34" charset="0"/>
              </a:rPr>
              <a:t>a livello settoriale per arrestare il declino e sostenere la produttività </a:t>
            </a:r>
          </a:p>
          <a:p>
            <a:pPr algn="ctr"/>
            <a:r>
              <a:rPr lang="it-IT" sz="1600" dirty="0">
                <a:solidFill>
                  <a:schemeClr val="bg2">
                    <a:lumMod val="10000"/>
                  </a:schemeClr>
                </a:solidFill>
                <a:latin typeface="Arial Narrow" panose="020B0606020202030204" pitchFamily="34" charset="0"/>
              </a:rPr>
              <a:t>(es. contributi diretti, crediti d'imposta, etc.)</a:t>
            </a:r>
            <a:r>
              <a:rPr lang="it-IT" sz="1600" dirty="0">
                <a:solidFill>
                  <a:schemeClr val="bg2">
                    <a:lumMod val="10000"/>
                  </a:schemeClr>
                </a:solidFill>
                <a:latin typeface="Arial Narrow" panose="020B0606020202030204" pitchFamily="34" charset="0"/>
                <a:sym typeface="Wingdings" panose="05000000000000000000" pitchFamily="2" charset="2"/>
              </a:rPr>
              <a:t> </a:t>
            </a:r>
            <a:endParaRPr lang="it-IT" sz="1600" dirty="0">
              <a:solidFill>
                <a:schemeClr val="bg2">
                  <a:lumMod val="10000"/>
                </a:schemeClr>
              </a:solidFill>
              <a:latin typeface="Arial Narrow" panose="020B0606020202030204" pitchFamily="34" charset="0"/>
            </a:endParaRPr>
          </a:p>
          <a:p>
            <a:endParaRPr lang="it-IT" sz="1600" dirty="0">
              <a:solidFill>
                <a:schemeClr val="bg2">
                  <a:lumMod val="10000"/>
                </a:schemeClr>
              </a:solidFill>
              <a:latin typeface="Arial Narrow" panose="020B0606020202030204" pitchFamily="34" charset="0"/>
              <a:sym typeface="Wingdings" panose="05000000000000000000" pitchFamily="2" charset="2"/>
            </a:endParaRPr>
          </a:p>
        </p:txBody>
      </p:sp>
      <p:sp>
        <p:nvSpPr>
          <p:cNvPr id="4" name="Freccia a destra 3">
            <a:extLst>
              <a:ext uri="{FF2B5EF4-FFF2-40B4-BE49-F238E27FC236}">
                <a16:creationId xmlns:a16="http://schemas.microsoft.com/office/drawing/2014/main" id="{9F5F6ABD-3CDA-0EA1-2D36-670423EB4730}"/>
              </a:ext>
            </a:extLst>
          </p:cNvPr>
          <p:cNvSpPr/>
          <p:nvPr/>
        </p:nvSpPr>
        <p:spPr>
          <a:xfrm rot="5400000">
            <a:off x="4103948" y="3975906"/>
            <a:ext cx="360040" cy="288032"/>
          </a:xfrm>
          <a:prstGeom prst="rightArrow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457632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A0B7027-89BD-652E-7DA0-84406D33EA9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8">
            <a:extLst>
              <a:ext uri="{FF2B5EF4-FFF2-40B4-BE49-F238E27FC236}">
                <a16:creationId xmlns:a16="http://schemas.microsoft.com/office/drawing/2014/main" id="{82A17307-1EF5-8212-DD43-0778A7ABCF12}"/>
              </a:ext>
            </a:extLst>
          </p:cNvPr>
          <p:cNvSpPr txBox="1">
            <a:spLocks/>
          </p:cNvSpPr>
          <p:nvPr/>
        </p:nvSpPr>
        <p:spPr>
          <a:xfrm>
            <a:off x="1259632" y="2355726"/>
            <a:ext cx="6400800" cy="82868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it-IT" dirty="0"/>
              <a:t>GRAZIE PER L’ATTENZIONE</a:t>
            </a:r>
          </a:p>
        </p:txBody>
      </p:sp>
    </p:spTree>
    <p:extLst>
      <p:ext uri="{BB962C8B-B14F-4D97-AF65-F5344CB8AC3E}">
        <p14:creationId xmlns:p14="http://schemas.microsoft.com/office/powerpoint/2010/main" val="9358875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Andrea\Dropbox\Localglobal\archivio\01_amministrazione_copia\0_grafica\logo_LG_sito_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00232" y="4286262"/>
            <a:ext cx="5715040" cy="857238"/>
          </a:xfrm>
          <a:prstGeom prst="rect">
            <a:avLst/>
          </a:prstGeom>
          <a:noFill/>
        </p:spPr>
      </p:pic>
      <p:sp>
        <p:nvSpPr>
          <p:cNvPr id="11" name="CasellaDiTesto 10"/>
          <p:cNvSpPr txBox="1"/>
          <p:nvPr/>
        </p:nvSpPr>
        <p:spPr>
          <a:xfrm>
            <a:off x="395536" y="42759"/>
            <a:ext cx="51845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>
                <a:solidFill>
                  <a:schemeClr val="accent1">
                    <a:lumMod val="50000"/>
                  </a:schemeClr>
                </a:solidFill>
              </a:rPr>
              <a:t>La ricerca</a:t>
            </a:r>
          </a:p>
        </p:txBody>
      </p:sp>
      <p:sp>
        <p:nvSpPr>
          <p:cNvPr id="12" name="Rettangolo 11"/>
          <p:cNvSpPr/>
          <p:nvPr/>
        </p:nvSpPr>
        <p:spPr>
          <a:xfrm>
            <a:off x="428596" y="820326"/>
            <a:ext cx="8358246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2100" b="1" dirty="0">
                <a:latin typeface="Arial Narrow" panose="020B0606020202030204" pitchFamily="34" charset="0"/>
              </a:rPr>
              <a:t>1. </a:t>
            </a:r>
            <a:r>
              <a:rPr lang="it-IT" sz="2100" dirty="0">
                <a:latin typeface="Arial Narrow" panose="020B0606020202030204" pitchFamily="34" charset="0"/>
              </a:rPr>
              <a:t>La ricerca, richiesta da </a:t>
            </a:r>
            <a:r>
              <a:rPr lang="it-IT" sz="2100" b="1" dirty="0">
                <a:latin typeface="Arial Narrow" panose="020B0606020202030204" pitchFamily="34" charset="0"/>
              </a:rPr>
              <a:t>Corecom Toscana </a:t>
            </a:r>
            <a:r>
              <a:rPr lang="it-IT" sz="2100" dirty="0">
                <a:latin typeface="Arial Narrow" panose="020B0606020202030204" pitchFamily="34" charset="0"/>
              </a:rPr>
              <a:t>a </a:t>
            </a:r>
            <a:r>
              <a:rPr lang="it-IT" sz="2100" b="1" dirty="0" err="1">
                <a:latin typeface="Arial Narrow" panose="020B0606020202030204" pitchFamily="34" charset="0"/>
              </a:rPr>
              <a:t>Irpet</a:t>
            </a:r>
            <a:r>
              <a:rPr lang="it-IT" sz="2100" dirty="0">
                <a:latin typeface="Arial Narrow" panose="020B0606020202030204" pitchFamily="34" charset="0"/>
              </a:rPr>
              <a:t>, si è svolta tra agosto e</a:t>
            </a:r>
          </a:p>
          <a:p>
            <a:pPr algn="just"/>
            <a:r>
              <a:rPr lang="it-IT" sz="2100" dirty="0">
                <a:latin typeface="Arial Narrow" panose="020B0606020202030204" pitchFamily="34" charset="0"/>
              </a:rPr>
              <a:t>    novembre 2024</a:t>
            </a:r>
            <a:endParaRPr lang="it-IT" sz="2100" b="1" dirty="0">
              <a:latin typeface="Arial Narrow" panose="020B0606020202030204" pitchFamily="34" charset="0"/>
            </a:endParaRPr>
          </a:p>
          <a:p>
            <a:pPr marL="360000" indent="-360000" algn="just"/>
            <a:r>
              <a:rPr lang="it-IT" sz="2100" b="1" dirty="0">
                <a:latin typeface="Arial Narrow" panose="020B0606020202030204" pitchFamily="34" charset="0"/>
              </a:rPr>
              <a:t>2. </a:t>
            </a:r>
            <a:r>
              <a:rPr lang="it-IT" sz="2100" dirty="0">
                <a:latin typeface="Arial Narrow" panose="020B0606020202030204" pitchFamily="34" charset="0"/>
              </a:rPr>
              <a:t>Lavoro di squadra: coordinamento, supervisione e estrazione dati forniti da</a:t>
            </a:r>
          </a:p>
          <a:p>
            <a:pPr marL="360000" indent="-360000" algn="just"/>
            <a:r>
              <a:rPr lang="it-IT" sz="2100" b="1" dirty="0">
                <a:latin typeface="Arial Narrow" panose="020B0606020202030204" pitchFamily="34" charset="0"/>
              </a:rPr>
              <a:t>    </a:t>
            </a:r>
            <a:r>
              <a:rPr lang="it-IT" sz="2100" b="1" dirty="0" err="1">
                <a:latin typeface="Arial Narrow" panose="020B0606020202030204" pitchFamily="34" charset="0"/>
              </a:rPr>
              <a:t>Irpet</a:t>
            </a:r>
            <a:r>
              <a:rPr lang="it-IT" sz="2100" dirty="0">
                <a:latin typeface="Arial Narrow" panose="020B0606020202030204" pitchFamily="34" charset="0"/>
              </a:rPr>
              <a:t>  e esecuzione/stesura testi svolti da </a:t>
            </a:r>
            <a:r>
              <a:rPr lang="it-IT" sz="2100" b="1" dirty="0">
                <a:latin typeface="Arial Narrow" panose="020B0606020202030204" pitchFamily="34" charset="0"/>
              </a:rPr>
              <a:t>Local Global </a:t>
            </a:r>
          </a:p>
          <a:p>
            <a:pPr marL="360000" indent="-360000" algn="just"/>
            <a:r>
              <a:rPr lang="it-IT" sz="2100" b="1" dirty="0">
                <a:latin typeface="Arial Narrow" panose="020B0606020202030204" pitchFamily="34" charset="0"/>
              </a:rPr>
              <a:t>3. </a:t>
            </a:r>
            <a:r>
              <a:rPr lang="it-IT" sz="2100" dirty="0">
                <a:latin typeface="Arial Narrow" panose="020B0606020202030204" pitchFamily="34" charset="0"/>
              </a:rPr>
              <a:t>Analisi prettamente quantitativa il cui valore aggiunto risiede infatti nella</a:t>
            </a:r>
          </a:p>
          <a:p>
            <a:pPr marL="360000" indent="-360000" algn="just"/>
            <a:r>
              <a:rPr lang="it-IT" sz="2100" dirty="0">
                <a:latin typeface="Arial Narrow" panose="020B0606020202030204" pitchFamily="34" charset="0"/>
              </a:rPr>
              <a:t>    ricchezza e complementarietà delle fonti dei dati utilizzati </a:t>
            </a:r>
          </a:p>
          <a:p>
            <a:pPr marL="271463" indent="-271463" algn="just"/>
            <a:r>
              <a:rPr lang="it-IT" sz="2100" b="1" dirty="0">
                <a:effectLst/>
                <a:latin typeface="Arial Narrow" panose="020B0606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4.</a:t>
            </a:r>
            <a:r>
              <a:rPr lang="it-IT" sz="2100" dirty="0">
                <a:effectLst/>
                <a:latin typeface="Arial Narrow" panose="020B0606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Evidenze e risultati sull'andamento economico e occupazionale del settore dalle fonti utilizzate, in ordine: </a:t>
            </a:r>
            <a:r>
              <a:rPr lang="it-IT" sz="2100" b="1" dirty="0" err="1">
                <a:latin typeface="Arial Narrow" panose="020B0606020202030204" pitchFamily="34" charset="0"/>
              </a:rPr>
              <a:t>Roc</a:t>
            </a:r>
            <a:r>
              <a:rPr lang="it-IT" sz="2100" b="1" dirty="0">
                <a:latin typeface="Arial Narrow" panose="020B0606020202030204" pitchFamily="34" charset="0"/>
              </a:rPr>
              <a:t>, Infocamere, ASIA, SIL, </a:t>
            </a:r>
            <a:r>
              <a:rPr lang="it-IT" sz="2100" dirty="0">
                <a:latin typeface="Arial Narrow" panose="020B0606020202030204" pitchFamily="34" charset="0"/>
              </a:rPr>
              <a:t>Conclusioni &amp; Riflessioni</a:t>
            </a:r>
          </a:p>
          <a:p>
            <a:pPr marL="360000" indent="-360000" algn="just"/>
            <a:endParaRPr lang="it-IT" sz="2100" dirty="0">
              <a:solidFill>
                <a:schemeClr val="bg2">
                  <a:lumMod val="10000"/>
                </a:schemeClr>
              </a:solidFill>
              <a:latin typeface="Arial Narrow" panose="020B0606020202030204" pitchFamily="34" charset="0"/>
            </a:endParaRPr>
          </a:p>
        </p:txBody>
      </p:sp>
      <p:pic>
        <p:nvPicPr>
          <p:cNvPr id="4" name="Picture 2" descr="Corecom">
            <a:extLst>
              <a:ext uri="{FF2B5EF4-FFF2-40B4-BE49-F238E27FC236}">
                <a16:creationId xmlns:a16="http://schemas.microsoft.com/office/drawing/2014/main" id="{1E1AF908-311F-06B0-9D8A-A0A38A6D3F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15978"/>
            <a:ext cx="2232248" cy="527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00232" y="785800"/>
            <a:ext cx="6572295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CasellaDiTesto 10"/>
          <p:cNvSpPr txBox="1"/>
          <p:nvPr/>
        </p:nvSpPr>
        <p:spPr>
          <a:xfrm>
            <a:off x="395536" y="33469"/>
            <a:ext cx="84969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>
                <a:solidFill>
                  <a:schemeClr val="accent1">
                    <a:lumMod val="50000"/>
                  </a:schemeClr>
                </a:solidFill>
              </a:rPr>
              <a:t>Una prima evidenza dal ROC (1) </a:t>
            </a:r>
          </a:p>
        </p:txBody>
      </p:sp>
      <p:sp>
        <p:nvSpPr>
          <p:cNvPr id="4" name="Rettangolo 3"/>
          <p:cNvSpPr/>
          <p:nvPr/>
        </p:nvSpPr>
        <p:spPr>
          <a:xfrm>
            <a:off x="142844" y="4071948"/>
            <a:ext cx="85725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/>
              <a:t>Malgrado alcune fluttuazioni le filiere, </a:t>
            </a:r>
            <a:r>
              <a:rPr lang="it-IT" b="1" dirty="0"/>
              <a:t>‘Radio/TV’ e ‘Editoria allargata’</a:t>
            </a:r>
            <a:r>
              <a:rPr lang="it-IT" dirty="0"/>
              <a:t>, sembrano </a:t>
            </a:r>
            <a:r>
              <a:rPr lang="it-IT" b="1" dirty="0"/>
              <a:t>apparentemente reggere </a:t>
            </a:r>
            <a:r>
              <a:rPr lang="it-IT" dirty="0"/>
              <a:t>in termini di operatori iscritti ma con </a:t>
            </a:r>
            <a:r>
              <a:rPr lang="it-IT" b="1" dirty="0"/>
              <a:t>trasformazioni molto profonde </a:t>
            </a: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0" y="1285866"/>
            <a:ext cx="1857356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SOGGETTI ISCRITTI AL ROC IN TOSCANA E ATTIVITÀ NELLA ‘FILIERA RADIO/TV’ E NELL’EDITORIA ALLARGATA </a:t>
            </a:r>
            <a:r>
              <a:rPr kumimoji="0" lang="it-IT" sz="14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2004-2024; 2004=100 </a:t>
            </a:r>
            <a:endParaRPr kumimoji="0" lang="it-IT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asellaDiTesto 10"/>
          <p:cNvSpPr txBox="1"/>
          <p:nvPr/>
        </p:nvSpPr>
        <p:spPr>
          <a:xfrm>
            <a:off x="395536" y="33469"/>
            <a:ext cx="84969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>
                <a:solidFill>
                  <a:schemeClr val="accent1">
                    <a:lumMod val="50000"/>
                  </a:schemeClr>
                </a:solidFill>
              </a:rPr>
              <a:t>Una prima evidenza dal ROC (2) </a:t>
            </a:r>
          </a:p>
        </p:txBody>
      </p:sp>
      <p:graphicFrame>
        <p:nvGraphicFramePr>
          <p:cNvPr id="6" name="Tabella 5"/>
          <p:cNvGraphicFramePr>
            <a:graphicFrameLocks noGrp="1"/>
          </p:cNvGraphicFramePr>
          <p:nvPr/>
        </p:nvGraphicFramePr>
        <p:xfrm>
          <a:off x="1285852" y="785800"/>
          <a:ext cx="5891217" cy="3893002"/>
        </p:xfrm>
        <a:graphic>
          <a:graphicData uri="http://schemas.openxmlformats.org/drawingml/2006/table">
            <a:tbl>
              <a:tblPr/>
              <a:tblGrid>
                <a:gridCol w="34377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06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906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906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9069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906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441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latin typeface="Arial Narrow"/>
                          <a:ea typeface="Times New Roman"/>
                          <a:cs typeface="Arial"/>
                        </a:rPr>
                        <a:t>2004</a:t>
                      </a:r>
                      <a:endParaRPr lang="it-IT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latin typeface="Arial Narrow"/>
                          <a:ea typeface="Times New Roman"/>
                          <a:cs typeface="Arial"/>
                        </a:rPr>
                        <a:t>2009</a:t>
                      </a:r>
                      <a:endParaRPr lang="it-IT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latin typeface="Arial Narrow"/>
                          <a:ea typeface="Times New Roman"/>
                          <a:cs typeface="Arial"/>
                        </a:rPr>
                        <a:t>2014</a:t>
                      </a:r>
                      <a:endParaRPr lang="it-IT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>
                          <a:latin typeface="Arial Narrow"/>
                          <a:ea typeface="Times New Roman"/>
                          <a:cs typeface="Arial"/>
                        </a:rPr>
                        <a:t>2019</a:t>
                      </a:r>
                      <a:endParaRPr lang="it-IT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>
                          <a:latin typeface="Arial Narrow"/>
                          <a:ea typeface="Times New Roman"/>
                          <a:cs typeface="Arial"/>
                        </a:rPr>
                        <a:t>2024</a:t>
                      </a:r>
                      <a:endParaRPr lang="it-IT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41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latin typeface="Arial Narrow"/>
                          <a:ea typeface="Times New Roman"/>
                          <a:cs typeface="Arial"/>
                        </a:rPr>
                        <a:t>Radiodiffusione sonora e/o televisiva</a:t>
                      </a:r>
                      <a:endParaRPr lang="it-IT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latin typeface="Arial Narrow"/>
                          <a:ea typeface="Times New Roman"/>
                          <a:cs typeface="Arial"/>
                        </a:rPr>
                        <a:t>85</a:t>
                      </a:r>
                      <a:endParaRPr lang="it-IT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latin typeface="Arial Narrow"/>
                          <a:ea typeface="Times New Roman"/>
                          <a:cs typeface="Arial"/>
                        </a:rPr>
                        <a:t>86</a:t>
                      </a:r>
                      <a:endParaRPr lang="it-IT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latin typeface="Arial Narrow"/>
                          <a:ea typeface="Times New Roman"/>
                          <a:cs typeface="Arial"/>
                        </a:rPr>
                        <a:t>63</a:t>
                      </a:r>
                      <a:endParaRPr lang="it-IT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latin typeface="Arial Narrow"/>
                          <a:ea typeface="Times New Roman"/>
                          <a:cs typeface="Arial"/>
                        </a:rPr>
                        <a:t>53</a:t>
                      </a:r>
                      <a:endParaRPr lang="it-IT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latin typeface="Arial Narrow"/>
                          <a:ea typeface="Times New Roman"/>
                          <a:cs typeface="Arial"/>
                        </a:rPr>
                        <a:t>50</a:t>
                      </a:r>
                      <a:endParaRPr lang="it-IT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41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latin typeface="Arial Narrow"/>
                          <a:ea typeface="Times New Roman"/>
                          <a:cs typeface="Arial"/>
                        </a:rPr>
                        <a:t>Produzione o distribuzione di programmi radiotelevisivi</a:t>
                      </a:r>
                      <a:endParaRPr lang="it-IT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latin typeface="Arial Narrow"/>
                          <a:ea typeface="Times New Roman"/>
                          <a:cs typeface="Arial"/>
                        </a:rPr>
                        <a:t>24</a:t>
                      </a:r>
                      <a:endParaRPr lang="it-IT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latin typeface="Arial Narrow"/>
                          <a:ea typeface="Times New Roman"/>
                          <a:cs typeface="Arial"/>
                        </a:rPr>
                        <a:t>58</a:t>
                      </a:r>
                      <a:endParaRPr lang="it-IT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latin typeface="Arial Narrow"/>
                          <a:ea typeface="Times New Roman"/>
                          <a:cs typeface="Arial"/>
                        </a:rPr>
                        <a:t>66</a:t>
                      </a:r>
                      <a:endParaRPr lang="it-IT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latin typeface="Arial Narrow"/>
                          <a:ea typeface="Times New Roman"/>
                          <a:cs typeface="Arial"/>
                        </a:rPr>
                        <a:t>36</a:t>
                      </a:r>
                      <a:endParaRPr lang="it-IT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latin typeface="Arial Narrow"/>
                          <a:ea typeface="Times New Roman"/>
                          <a:cs typeface="Arial"/>
                        </a:rPr>
                        <a:t>67</a:t>
                      </a:r>
                      <a:endParaRPr lang="it-IT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41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latin typeface="Arial Narrow"/>
                          <a:ea typeface="Times New Roman"/>
                          <a:cs typeface="Arial"/>
                        </a:rPr>
                        <a:t>Fornitore di servizi di media audiovisivi lineari o radiofonici e non lineari</a:t>
                      </a:r>
                      <a:endParaRPr lang="it-IT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latin typeface="Arial Narrow"/>
                          <a:ea typeface="Times New Roman"/>
                          <a:cs typeface="Arial"/>
                        </a:rPr>
                        <a:t>16</a:t>
                      </a:r>
                      <a:endParaRPr lang="it-IT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latin typeface="Arial Narrow"/>
                          <a:ea typeface="Times New Roman"/>
                          <a:cs typeface="Arial"/>
                        </a:rPr>
                        <a:t>22</a:t>
                      </a:r>
                      <a:endParaRPr lang="it-IT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latin typeface="Arial Narrow"/>
                          <a:ea typeface="Times New Roman"/>
                          <a:cs typeface="Arial"/>
                        </a:rPr>
                        <a:t>31</a:t>
                      </a:r>
                      <a:endParaRPr lang="it-IT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latin typeface="Arial Narrow"/>
                          <a:ea typeface="Times New Roman"/>
                          <a:cs typeface="Arial"/>
                        </a:rPr>
                        <a:t>36</a:t>
                      </a:r>
                      <a:endParaRPr lang="it-IT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latin typeface="Arial Narrow"/>
                          <a:ea typeface="Times New Roman"/>
                          <a:cs typeface="Arial"/>
                        </a:rPr>
                        <a:t>46</a:t>
                      </a:r>
                      <a:endParaRPr lang="it-IT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41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latin typeface="Arial Narrow"/>
                          <a:ea typeface="Times New Roman"/>
                          <a:cs typeface="Arial"/>
                        </a:rPr>
                        <a:t>Fornitore di contenuti</a:t>
                      </a:r>
                      <a:endParaRPr lang="it-IT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latin typeface="Arial Narrow"/>
                          <a:ea typeface="Times New Roman"/>
                          <a:cs typeface="Arial"/>
                        </a:rPr>
                        <a:t>36</a:t>
                      </a:r>
                      <a:endParaRPr lang="it-IT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latin typeface="Arial Narrow"/>
                          <a:ea typeface="Times New Roman"/>
                          <a:cs typeface="Arial"/>
                        </a:rPr>
                        <a:t>42</a:t>
                      </a:r>
                      <a:endParaRPr lang="it-IT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latin typeface="Arial Narrow"/>
                          <a:ea typeface="Times New Roman"/>
                          <a:cs typeface="Arial"/>
                        </a:rPr>
                        <a:t>51</a:t>
                      </a:r>
                      <a:endParaRPr lang="it-IT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latin typeface="Arial Narrow"/>
                          <a:ea typeface="Times New Roman"/>
                          <a:cs typeface="Arial"/>
                        </a:rPr>
                        <a:t>50</a:t>
                      </a:r>
                      <a:endParaRPr lang="it-IT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latin typeface="Arial Narrow"/>
                          <a:ea typeface="Times New Roman"/>
                          <a:cs typeface="Arial"/>
                        </a:rPr>
                        <a:t>48</a:t>
                      </a:r>
                      <a:endParaRPr lang="it-IT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41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>
                          <a:latin typeface="Arial Narrow"/>
                          <a:ea typeface="Times New Roman"/>
                          <a:cs typeface="Arial"/>
                        </a:rPr>
                        <a:t>'Filiera' Radio/TV</a:t>
                      </a:r>
                      <a:endParaRPr lang="it-IT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>
                          <a:latin typeface="Arial Narrow"/>
                          <a:ea typeface="Times New Roman"/>
                          <a:cs typeface="Arial"/>
                        </a:rPr>
                        <a:t>161</a:t>
                      </a:r>
                      <a:endParaRPr lang="it-IT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>
                          <a:latin typeface="Arial Narrow"/>
                          <a:ea typeface="Times New Roman"/>
                          <a:cs typeface="Arial"/>
                        </a:rPr>
                        <a:t>208</a:t>
                      </a:r>
                      <a:endParaRPr lang="it-IT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latin typeface="Arial Narrow"/>
                          <a:ea typeface="Times New Roman"/>
                          <a:cs typeface="Arial"/>
                        </a:rPr>
                        <a:t>211</a:t>
                      </a:r>
                      <a:endParaRPr lang="it-IT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latin typeface="Arial Narrow"/>
                          <a:ea typeface="Times New Roman"/>
                          <a:cs typeface="Arial"/>
                        </a:rPr>
                        <a:t>175</a:t>
                      </a:r>
                      <a:endParaRPr lang="it-IT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latin typeface="Arial Narrow"/>
                          <a:ea typeface="Times New Roman"/>
                          <a:cs typeface="Arial"/>
                        </a:rPr>
                        <a:t>211</a:t>
                      </a:r>
                      <a:endParaRPr lang="it-IT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41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441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latin typeface="Arial Narrow"/>
                          <a:ea typeface="Times New Roman"/>
                          <a:cs typeface="Arial"/>
                        </a:rPr>
                        <a:t>Editoria</a:t>
                      </a:r>
                      <a:endParaRPr lang="it-IT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latin typeface="Arial Narrow"/>
                          <a:ea typeface="Times New Roman"/>
                          <a:cs typeface="Arial"/>
                        </a:rPr>
                        <a:t>424</a:t>
                      </a:r>
                      <a:endParaRPr lang="it-IT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latin typeface="Arial Narrow"/>
                          <a:ea typeface="Times New Roman"/>
                          <a:cs typeface="Arial"/>
                        </a:rPr>
                        <a:t>610</a:t>
                      </a:r>
                      <a:endParaRPr lang="it-IT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latin typeface="Arial Narrow"/>
                          <a:ea typeface="Times New Roman"/>
                          <a:cs typeface="Arial"/>
                        </a:rPr>
                        <a:t>537</a:t>
                      </a:r>
                      <a:endParaRPr lang="it-IT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latin typeface="Arial Narrow"/>
                          <a:ea typeface="Times New Roman"/>
                          <a:cs typeface="Arial"/>
                        </a:rPr>
                        <a:t>286</a:t>
                      </a:r>
                      <a:endParaRPr lang="it-IT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latin typeface="Arial Narrow"/>
                          <a:ea typeface="Times New Roman"/>
                          <a:cs typeface="Arial"/>
                        </a:rPr>
                        <a:t>287</a:t>
                      </a:r>
                      <a:endParaRPr lang="it-IT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441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latin typeface="Arial Narrow"/>
                          <a:ea typeface="Times New Roman"/>
                          <a:cs typeface="Arial"/>
                        </a:rPr>
                        <a:t>Editoria elettronica</a:t>
                      </a:r>
                      <a:endParaRPr lang="it-IT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latin typeface="Arial Narrow"/>
                          <a:ea typeface="Times New Roman"/>
                          <a:cs typeface="Arial"/>
                        </a:rPr>
                        <a:t>47</a:t>
                      </a:r>
                      <a:endParaRPr lang="it-IT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latin typeface="Arial Narrow"/>
                          <a:ea typeface="Times New Roman"/>
                          <a:cs typeface="Arial"/>
                        </a:rPr>
                        <a:t>104</a:t>
                      </a:r>
                      <a:endParaRPr lang="it-IT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latin typeface="Arial Narrow"/>
                          <a:ea typeface="Times New Roman"/>
                          <a:cs typeface="Arial"/>
                        </a:rPr>
                        <a:t>190</a:t>
                      </a:r>
                      <a:endParaRPr lang="it-IT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latin typeface="Arial Narrow"/>
                          <a:ea typeface="Times New Roman"/>
                          <a:cs typeface="Arial"/>
                        </a:rPr>
                        <a:t>175</a:t>
                      </a:r>
                      <a:endParaRPr lang="it-IT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latin typeface="Arial Narrow"/>
                          <a:ea typeface="Times New Roman"/>
                          <a:cs typeface="Arial"/>
                        </a:rPr>
                        <a:t>197</a:t>
                      </a:r>
                      <a:endParaRPr lang="it-IT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441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latin typeface="Arial Narrow"/>
                          <a:ea typeface="Times New Roman"/>
                          <a:cs typeface="Arial"/>
                        </a:rPr>
                        <a:t>Agenzia a carattere nazionale</a:t>
                      </a:r>
                      <a:endParaRPr lang="it-IT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latin typeface="Arial Narrow"/>
                          <a:ea typeface="Times New Roman"/>
                          <a:cs typeface="Arial"/>
                        </a:rPr>
                        <a:t>2</a:t>
                      </a:r>
                      <a:endParaRPr lang="it-IT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latin typeface="Arial Narrow"/>
                          <a:ea typeface="Times New Roman"/>
                          <a:cs typeface="Arial"/>
                        </a:rPr>
                        <a:t>3</a:t>
                      </a:r>
                      <a:endParaRPr lang="it-IT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latin typeface="Arial Narrow"/>
                          <a:ea typeface="Times New Roman"/>
                          <a:cs typeface="Arial"/>
                        </a:rPr>
                        <a:t>6</a:t>
                      </a:r>
                      <a:endParaRPr lang="it-IT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latin typeface="Arial Narrow"/>
                          <a:ea typeface="Times New Roman"/>
                          <a:cs typeface="Arial"/>
                        </a:rPr>
                        <a:t>9</a:t>
                      </a:r>
                      <a:endParaRPr lang="it-IT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latin typeface="Arial Narrow"/>
                          <a:ea typeface="Times New Roman"/>
                          <a:cs typeface="Arial"/>
                        </a:rPr>
                        <a:t>10</a:t>
                      </a:r>
                      <a:endParaRPr lang="it-IT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441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>
                          <a:latin typeface="Arial Narrow"/>
                          <a:ea typeface="Times New Roman"/>
                          <a:cs typeface="Arial"/>
                        </a:rPr>
                        <a:t>Editoria allargata</a:t>
                      </a:r>
                      <a:endParaRPr lang="it-IT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>
                          <a:latin typeface="Arial Narrow"/>
                          <a:ea typeface="Times New Roman"/>
                          <a:cs typeface="Arial"/>
                        </a:rPr>
                        <a:t>473</a:t>
                      </a:r>
                      <a:endParaRPr lang="it-IT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>
                          <a:latin typeface="Arial Narrow"/>
                          <a:ea typeface="Times New Roman"/>
                          <a:cs typeface="Arial"/>
                        </a:rPr>
                        <a:t>717</a:t>
                      </a:r>
                      <a:endParaRPr lang="it-IT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latin typeface="Arial Narrow"/>
                          <a:ea typeface="Times New Roman"/>
                          <a:cs typeface="Arial"/>
                        </a:rPr>
                        <a:t>733</a:t>
                      </a:r>
                      <a:endParaRPr lang="it-IT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>
                          <a:latin typeface="Arial Narrow"/>
                          <a:ea typeface="Times New Roman"/>
                          <a:cs typeface="Arial"/>
                        </a:rPr>
                        <a:t>470</a:t>
                      </a:r>
                      <a:endParaRPr lang="it-IT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latin typeface="Arial Narrow"/>
                          <a:ea typeface="Times New Roman"/>
                          <a:cs typeface="Arial"/>
                        </a:rPr>
                        <a:t>494</a:t>
                      </a:r>
                      <a:endParaRPr lang="it-IT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441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441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latin typeface="Arial Narrow"/>
                          <a:ea typeface="Times New Roman"/>
                          <a:cs typeface="Arial"/>
                        </a:rPr>
                        <a:t>Altre attività di comunicazione e postali (**)</a:t>
                      </a:r>
                      <a:endParaRPr lang="it-IT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>
                          <a:latin typeface="Arial Narrow"/>
                          <a:ea typeface="Times New Roman"/>
                          <a:cs typeface="Arial"/>
                        </a:rPr>
                        <a:t>56</a:t>
                      </a:r>
                      <a:endParaRPr lang="it-IT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>
                          <a:latin typeface="Arial Narrow"/>
                          <a:ea typeface="Times New Roman"/>
                          <a:cs typeface="Arial"/>
                        </a:rPr>
                        <a:t>189</a:t>
                      </a:r>
                      <a:endParaRPr lang="it-IT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>
                          <a:latin typeface="Arial Narrow"/>
                          <a:ea typeface="Times New Roman"/>
                          <a:cs typeface="Arial"/>
                        </a:rPr>
                        <a:t>256</a:t>
                      </a:r>
                      <a:endParaRPr lang="it-IT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latin typeface="Arial Narrow"/>
                          <a:ea typeface="Times New Roman"/>
                          <a:cs typeface="Arial"/>
                        </a:rPr>
                        <a:t>383</a:t>
                      </a:r>
                      <a:endParaRPr lang="it-IT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latin typeface="Arial Narrow"/>
                          <a:ea typeface="Times New Roman"/>
                          <a:cs typeface="Arial"/>
                        </a:rPr>
                        <a:t>599</a:t>
                      </a:r>
                      <a:endParaRPr lang="it-IT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441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441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>
                          <a:latin typeface="Arial Narrow"/>
                          <a:ea typeface="Times New Roman"/>
                          <a:cs typeface="Arial"/>
                        </a:rPr>
                        <a:t>Totale complessivo</a:t>
                      </a:r>
                      <a:endParaRPr lang="it-IT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>
                          <a:latin typeface="Arial Narrow"/>
                          <a:ea typeface="Times New Roman"/>
                          <a:cs typeface="Arial"/>
                        </a:rPr>
                        <a:t>690</a:t>
                      </a:r>
                      <a:endParaRPr lang="it-IT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>
                          <a:latin typeface="Arial Narrow"/>
                          <a:ea typeface="Times New Roman"/>
                          <a:cs typeface="Arial"/>
                        </a:rPr>
                        <a:t>1114</a:t>
                      </a:r>
                      <a:endParaRPr lang="it-IT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>
                          <a:latin typeface="Arial Narrow"/>
                          <a:ea typeface="Times New Roman"/>
                          <a:cs typeface="Arial"/>
                        </a:rPr>
                        <a:t>1200</a:t>
                      </a:r>
                      <a:endParaRPr lang="it-IT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>
                          <a:latin typeface="Arial Narrow"/>
                          <a:ea typeface="Times New Roman"/>
                          <a:cs typeface="Arial"/>
                        </a:rPr>
                        <a:t>1028</a:t>
                      </a:r>
                      <a:endParaRPr lang="it-IT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latin typeface="Arial Narrow"/>
                          <a:ea typeface="Times New Roman"/>
                          <a:cs typeface="Arial"/>
                        </a:rPr>
                        <a:t>1304</a:t>
                      </a:r>
                      <a:endParaRPr lang="it-IT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42844" y="1428742"/>
            <a:ext cx="1142976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SOGGETTI ISCRITTI AL ROC IN TOSCANA E ATTIVITÀ SVOLTE (*) 2004-2024</a:t>
            </a:r>
            <a:endParaRPr kumimoji="0" lang="it-IT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7286644" y="619185"/>
            <a:ext cx="1714512" cy="433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(*) Un soggetto può svolgere più attività, e viene contato tante volte quante sono le attività che svolge; pertanto il totale complessivo è superiore al numero totale di soggetti iscritti al ROC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1200" dirty="0">
                <a:latin typeface="Arial Narrow" pitchFamily="34" charset="0"/>
                <a:ea typeface="Times New Roman" pitchFamily="18" charset="0"/>
                <a:cs typeface="Arial" pitchFamily="34" charset="0"/>
              </a:rPr>
              <a:t>(**) Operatori di </a:t>
            </a:r>
            <a:r>
              <a:rPr lang="it-IT" sz="1200" dirty="0" err="1">
                <a:latin typeface="Arial Narrow" pitchFamily="34" charset="0"/>
                <a:ea typeface="Times New Roman" pitchFamily="18" charset="0"/>
                <a:cs typeface="Arial" pitchFamily="34" charset="0"/>
              </a:rPr>
              <a:t>call</a:t>
            </a:r>
            <a:r>
              <a:rPr lang="it-IT" sz="1200" dirty="0">
                <a:latin typeface="Arial Narrow" pitchFamily="34" charset="0"/>
                <a:ea typeface="Times New Roman" pitchFamily="18" charset="0"/>
                <a:cs typeface="Arial" pitchFamily="34" charset="0"/>
              </a:rPr>
              <a:t> center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1200" dirty="0">
                <a:latin typeface="Arial Narrow" pitchFamily="34" charset="0"/>
                <a:ea typeface="Times New Roman" pitchFamily="18" charset="0"/>
                <a:cs typeface="Arial" pitchFamily="34" charset="0"/>
              </a:rPr>
              <a:t>Servizio di </a:t>
            </a:r>
            <a:r>
              <a:rPr lang="it-IT" sz="1200" dirty="0" err="1">
                <a:latin typeface="Arial Narrow" pitchFamily="34" charset="0"/>
                <a:ea typeface="Times New Roman" pitchFamily="18" charset="0"/>
                <a:cs typeface="Arial" pitchFamily="34" charset="0"/>
              </a:rPr>
              <a:t>comun.elettronica</a:t>
            </a:r>
            <a:endParaRPr lang="it-IT" sz="1200" dirty="0">
              <a:latin typeface="Arial Narrow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1200" dirty="0" err="1">
                <a:latin typeface="Arial Narrow" pitchFamily="34" charset="0"/>
                <a:ea typeface="Times New Roman" pitchFamily="18" charset="0"/>
                <a:cs typeface="Arial" pitchFamily="34" charset="0"/>
              </a:rPr>
              <a:t>Conc</a:t>
            </a:r>
            <a:r>
              <a:rPr lang="it-IT" sz="1200" dirty="0">
                <a:latin typeface="Arial Narrow" pitchFamily="34" charset="0"/>
                <a:ea typeface="Times New Roman" pitchFamily="18" charset="0"/>
                <a:cs typeface="Arial" pitchFamily="34" charset="0"/>
              </a:rPr>
              <a:t>. di pubblicità, Fornitore motore di ricerca online;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1200" dirty="0">
                <a:latin typeface="Arial Narrow" pitchFamily="34" charset="0"/>
                <a:ea typeface="Times New Roman" pitchFamily="18" charset="0"/>
                <a:cs typeface="Arial" pitchFamily="34" charset="0"/>
              </a:rPr>
              <a:t>Fornitore di servizi di intermediazione online; Fornitore di servizi interattivi associati o di accesso condizionato; Operatore di rete; Soggetti che usano indir. risorse nazionali di </a:t>
            </a:r>
            <a:r>
              <a:rPr lang="it-IT" sz="1200" dirty="0" err="1">
                <a:latin typeface="Arial Narrow" pitchFamily="34" charset="0"/>
                <a:ea typeface="Times New Roman" pitchFamily="18" charset="0"/>
                <a:cs typeface="Arial" pitchFamily="34" charset="0"/>
              </a:rPr>
              <a:t>num</a:t>
            </a:r>
            <a:r>
              <a:rPr lang="it-IT" sz="1200" dirty="0">
                <a:latin typeface="Arial Narrow" pitchFamily="34" charset="0"/>
                <a:ea typeface="Times New Roman" pitchFamily="18" charset="0"/>
                <a:cs typeface="Arial" pitchFamily="34" charset="0"/>
              </a:rPr>
              <a:t>.; Attività postali</a:t>
            </a:r>
            <a:endParaRPr kumimoji="0" lang="it-IT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6D0758C-CEA8-D6B3-A711-27FFB67A3B2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547F65DD-29E0-FDFB-9439-5924F97944A0}"/>
              </a:ext>
            </a:extLst>
          </p:cNvPr>
          <p:cNvSpPr txBox="1"/>
          <p:nvPr/>
        </p:nvSpPr>
        <p:spPr>
          <a:xfrm>
            <a:off x="395536" y="33469"/>
            <a:ext cx="84969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>
                <a:solidFill>
                  <a:schemeClr val="accent1">
                    <a:lumMod val="50000"/>
                  </a:schemeClr>
                </a:solidFill>
              </a:rPr>
              <a:t>I dati del Registro Imprese – settore IC (1) </a:t>
            </a:r>
          </a:p>
        </p:txBody>
      </p:sp>
      <p:sp>
        <p:nvSpPr>
          <p:cNvPr id="3073" name="Rectangle 1">
            <a:extLst>
              <a:ext uri="{FF2B5EF4-FFF2-40B4-BE49-F238E27FC236}">
                <a16:creationId xmlns:a16="http://schemas.microsoft.com/office/drawing/2014/main" id="{D0590C3B-E9AF-F371-DA16-DF25973549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536" y="1171513"/>
            <a:ext cx="8438462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1600" b="1" i="0" u="none" strike="noStrike" baseline="0" dirty="0">
                <a:solidFill>
                  <a:srgbClr val="000000"/>
                </a:solidFill>
                <a:latin typeface="Arial Narrow" panose="020B0606020202030204" pitchFamily="34" charset="0"/>
              </a:rPr>
              <a:t>SETTORE INFORMAZIONE E COMUNICAZIONE (IC)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1400" i="0" u="sng" strike="noStrike" baseline="0" dirty="0">
                <a:solidFill>
                  <a:srgbClr val="000000"/>
                </a:solidFill>
                <a:latin typeface="Arial Narrow" panose="020B0606020202030204" pitchFamily="34" charset="0"/>
              </a:rPr>
              <a:t>IMPRESE E ADDETTI </a:t>
            </a:r>
            <a:r>
              <a:rPr lang="it-IT" sz="1400" u="sng" dirty="0">
                <a:solidFill>
                  <a:srgbClr val="000000"/>
                </a:solidFill>
                <a:latin typeface="Arial Narrow" panose="020B0606020202030204" pitchFamily="34" charset="0"/>
              </a:rPr>
              <a:t>in</a:t>
            </a:r>
            <a:r>
              <a:rPr lang="it-IT" sz="1400" i="0" u="sng" strike="noStrike" baseline="0" dirty="0">
                <a:solidFill>
                  <a:srgbClr val="000000"/>
                </a:solidFill>
                <a:latin typeface="Arial Narrow" panose="020B0606020202030204" pitchFamily="34" charset="0"/>
              </a:rPr>
              <a:t> Toscana nel 2023 </a:t>
            </a:r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45908D12-38AB-3533-6893-F8AA826054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3568" y="3584798"/>
            <a:ext cx="7555073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288000" indent="-288000" algn="l">
              <a:buFont typeface="Arial" panose="020B0604020202020204" pitchFamily="34" charset="0"/>
              <a:buChar char="•"/>
            </a:pPr>
            <a:r>
              <a:rPr lang="it-IT" sz="1400" u="sng" dirty="0">
                <a:solidFill>
                  <a:schemeClr val="tx1"/>
                </a:solidFill>
                <a:latin typeface="Arial Narrow" panose="020B0606020202030204" pitchFamily="34" charset="0"/>
              </a:rPr>
              <a:t>1.263 imprese attive</a:t>
            </a:r>
            <a:r>
              <a:rPr lang="it-IT" sz="1400" dirty="0">
                <a:solidFill>
                  <a:schemeClr val="tx1"/>
                </a:solidFill>
                <a:latin typeface="Arial Narrow" panose="020B0606020202030204" pitchFamily="34" charset="0"/>
              </a:rPr>
              <a:t> (di cui </a:t>
            </a:r>
            <a:r>
              <a:rPr lang="it-IT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48,6%</a:t>
            </a:r>
            <a:r>
              <a:rPr lang="it-IT" sz="1400" dirty="0">
                <a:solidFill>
                  <a:schemeClr val="tx1"/>
                </a:solidFill>
                <a:latin typeface="Arial Narrow" panose="020B0606020202030204" pitchFamily="34" charset="0"/>
              </a:rPr>
              <a:t> all'interno del comparto Cinema/video/musica)</a:t>
            </a:r>
            <a:r>
              <a:rPr lang="it-IT" sz="1400" dirty="0">
                <a:latin typeface="Arial Narrow" panose="020B0606020202030204" pitchFamily="34" charset="0"/>
              </a:rPr>
              <a:t> (polarizzazione a Firenze)</a:t>
            </a:r>
            <a:endParaRPr lang="it-IT" sz="14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288000" indent="-288000" algn="l">
              <a:buFont typeface="Arial" panose="020B0604020202020204" pitchFamily="34" charset="0"/>
              <a:buChar char="•"/>
            </a:pPr>
            <a:r>
              <a:rPr lang="it-IT" sz="1400" u="sng" dirty="0">
                <a:solidFill>
                  <a:schemeClr val="tx1"/>
                </a:solidFill>
                <a:latin typeface="Arial Narrow" panose="020B0606020202030204" pitchFamily="34" charset="0"/>
              </a:rPr>
              <a:t>3.216 addetti</a:t>
            </a:r>
            <a:r>
              <a:rPr lang="it-IT" sz="1400" dirty="0">
                <a:solidFill>
                  <a:schemeClr val="tx1"/>
                </a:solidFill>
                <a:latin typeface="Arial Narrow" panose="020B0606020202030204" pitchFamily="34" charset="0"/>
              </a:rPr>
              <a:t> (</a:t>
            </a:r>
            <a:r>
              <a:rPr lang="it-IT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41,8%</a:t>
            </a:r>
            <a:r>
              <a:rPr lang="it-IT" sz="1400" dirty="0">
                <a:solidFill>
                  <a:schemeClr val="tx1"/>
                </a:solidFill>
                <a:latin typeface="Arial Narrow" panose="020B0606020202030204" pitchFamily="34" charset="0"/>
              </a:rPr>
              <a:t> del totale all'interno del comparto Editoria; </a:t>
            </a:r>
            <a:r>
              <a:rPr lang="it-IT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41%</a:t>
            </a:r>
            <a:r>
              <a:rPr lang="it-IT" sz="1400" dirty="0">
                <a:solidFill>
                  <a:schemeClr val="tx1"/>
                </a:solidFill>
                <a:latin typeface="Arial Narrow" panose="020B0606020202030204" pitchFamily="34" charset="0"/>
              </a:rPr>
              <a:t> Cinema/video/musica)</a:t>
            </a:r>
          </a:p>
          <a:p>
            <a:pPr marL="288000" indent="-288000" algn="l">
              <a:buFont typeface="Arial" panose="020B0604020202020204" pitchFamily="34" charset="0"/>
              <a:buChar char="•"/>
            </a:pPr>
            <a:r>
              <a:rPr lang="it-IT" sz="1400" dirty="0">
                <a:latin typeface="Arial Narrow" panose="020B0606020202030204" pitchFamily="34" charset="0"/>
              </a:rPr>
              <a:t>Toscana </a:t>
            </a:r>
            <a:r>
              <a:rPr lang="it-IT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non particolarmente specializzata</a:t>
            </a:r>
            <a:r>
              <a:rPr lang="it-IT" sz="1400" dirty="0">
                <a:latin typeface="Arial Narrow" panose="020B0606020202030204" pitchFamily="34" charset="0"/>
              </a:rPr>
              <a:t> in questo comparto: 5,7% del totale nazionale (22.178 imprese) (Ateco 58, 59, 60)</a:t>
            </a:r>
            <a:endParaRPr lang="it-IT" sz="14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288000" indent="-288000" algn="l">
              <a:buFont typeface="Arial" panose="020B0604020202020204" pitchFamily="34" charset="0"/>
              <a:buChar char="•"/>
            </a:pPr>
            <a:r>
              <a:rPr lang="it-IT" sz="1400" dirty="0">
                <a:latin typeface="Arial Narrow" panose="020B0606020202030204" pitchFamily="34" charset="0"/>
                <a:cs typeface="Arial" pitchFamily="34" charset="0"/>
              </a:rPr>
              <a:t>Dati regionali inseriti in un contesto critico su base nazionale (declino strutturale carta stampata + digit.ne)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9322C2BF-7738-D1CE-9E17-1C296379050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8640" y="1995686"/>
            <a:ext cx="8445358" cy="134358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56501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B4F3D7B-9180-C54A-0B3C-D880FEC02FE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7477959C-10E5-6218-67B8-A63A8128E79A}"/>
              </a:ext>
            </a:extLst>
          </p:cNvPr>
          <p:cNvSpPr txBox="1"/>
          <p:nvPr/>
        </p:nvSpPr>
        <p:spPr>
          <a:xfrm>
            <a:off x="395536" y="33469"/>
            <a:ext cx="84969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>
                <a:solidFill>
                  <a:schemeClr val="accent1">
                    <a:lumMod val="50000"/>
                  </a:schemeClr>
                </a:solidFill>
              </a:rPr>
              <a:t>I dati del Registro Imprese – settore IC (2) </a:t>
            </a:r>
          </a:p>
        </p:txBody>
      </p:sp>
      <p:sp>
        <p:nvSpPr>
          <p:cNvPr id="3073" name="Rectangle 1">
            <a:extLst>
              <a:ext uri="{FF2B5EF4-FFF2-40B4-BE49-F238E27FC236}">
                <a16:creationId xmlns:a16="http://schemas.microsoft.com/office/drawing/2014/main" id="{074993EF-6E33-A26A-1F9F-2213161AE6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5515" y="832418"/>
            <a:ext cx="1800200" cy="14927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1300" b="1" i="0" u="none" strike="noStrike" baseline="0" dirty="0">
                <a:solidFill>
                  <a:srgbClr val="000000"/>
                </a:solidFill>
                <a:latin typeface="Arial Narrow" panose="020B0606020202030204" pitchFamily="34" charset="0"/>
              </a:rPr>
              <a:t>IMPRESE ATTIVE PER COMPARTO NEL SETTORE INFORMAZIONE-COMUNICAZIONE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1300" dirty="0">
                <a:solidFill>
                  <a:srgbClr val="000000"/>
                </a:solidFill>
                <a:latin typeface="Arial Narrow" panose="020B0606020202030204" pitchFamily="34" charset="0"/>
              </a:rPr>
              <a:t>(n. indice 2009=100)</a:t>
            </a:r>
            <a:endParaRPr lang="it-IT" sz="1300" i="0" u="none" strike="noStrike" baseline="0" dirty="0">
              <a:solidFill>
                <a:srgbClr val="000000"/>
              </a:solidFill>
              <a:latin typeface="Arial Narrow" panose="020B0606020202030204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3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  <a:cs typeface="Arial" pitchFamily="34" charset="0"/>
            </a:endParaRPr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68DE55B6-D746-B1A5-551A-621C045B9B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528" y="4155924"/>
            <a:ext cx="780037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sz="1400" dirty="0">
                <a:solidFill>
                  <a:schemeClr val="tx1"/>
                </a:solidFill>
                <a:latin typeface="Arial Narrow" panose="020B0606020202030204" pitchFamily="34" charset="0"/>
              </a:rPr>
              <a:t>Nel macrosettore il </a:t>
            </a:r>
            <a:r>
              <a:rPr lang="it-IT" sz="1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trend delle imprese attive è negativo (-5,3%)</a:t>
            </a:r>
            <a:r>
              <a:rPr lang="it-IT" sz="1400" dirty="0">
                <a:solidFill>
                  <a:schemeClr val="tx1"/>
                </a:solidFill>
                <a:latin typeface="Arial Narrow" panose="020B0606020202030204" pitchFamily="34" charset="0"/>
              </a:rPr>
              <a:t> (radio/tv: -30,7%) (Italia: -2,6%);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it-IT" sz="1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Addetti: -10,7% (2009-2023)</a:t>
            </a:r>
            <a:r>
              <a:rPr lang="it-IT" sz="1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it-IT" sz="1400" dirty="0">
                <a:solidFill>
                  <a:schemeClr val="tx1"/>
                </a:solidFill>
                <a:latin typeface="Arial Narrow" panose="020B0606020202030204" pitchFamily="34" charset="0"/>
              </a:rPr>
              <a:t>Editoria: </a:t>
            </a:r>
            <a:r>
              <a:rPr lang="it-IT" sz="1400" dirty="0">
                <a:solidFill>
                  <a:srgbClr val="FF0000"/>
                </a:solidFill>
                <a:latin typeface="Arial Narrow" panose="020B0606020202030204" pitchFamily="34" charset="0"/>
              </a:rPr>
              <a:t>-14,2% </a:t>
            </a:r>
            <a:r>
              <a:rPr lang="it-IT" sz="1400" dirty="0">
                <a:solidFill>
                  <a:schemeClr val="tx1"/>
                </a:solidFill>
                <a:latin typeface="Arial Narrow" panose="020B0606020202030204" pitchFamily="34" charset="0"/>
              </a:rPr>
              <a:t>imprese (-92 imprese); </a:t>
            </a:r>
            <a:r>
              <a:rPr lang="it-IT" sz="1400" dirty="0">
                <a:solidFill>
                  <a:srgbClr val="FF0000"/>
                </a:solidFill>
                <a:latin typeface="Arial Narrow" panose="020B0606020202030204" pitchFamily="34" charset="0"/>
              </a:rPr>
              <a:t>-20,9% </a:t>
            </a:r>
            <a:r>
              <a:rPr lang="it-IT" sz="1400" dirty="0">
                <a:solidFill>
                  <a:schemeClr val="tx1"/>
                </a:solidFill>
                <a:latin typeface="Arial Narrow" panose="020B0606020202030204" pitchFamily="34" charset="0"/>
              </a:rPr>
              <a:t>addetti (-355 addetti)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it-IT" sz="1400" dirty="0">
                <a:solidFill>
                  <a:schemeClr val="tx1"/>
                </a:solidFill>
                <a:latin typeface="Arial Narrow" panose="020B0606020202030204" pitchFamily="34" charset="0"/>
              </a:rPr>
              <a:t>Difficoltà </a:t>
            </a:r>
            <a:r>
              <a:rPr lang="it-IT" sz="1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post-covid</a:t>
            </a:r>
            <a:r>
              <a:rPr lang="it-IT" sz="1400" dirty="0">
                <a:solidFill>
                  <a:schemeClr val="tx1"/>
                </a:solidFill>
                <a:latin typeface="Arial Narrow" panose="020B0606020202030204" pitchFamily="34" charset="0"/>
              </a:rPr>
              <a:t> e comparto in controtendenza "positiva": </a:t>
            </a:r>
            <a:r>
              <a:rPr lang="it-IT" sz="1400" dirty="0">
                <a:solidFill>
                  <a:srgbClr val="00B050"/>
                </a:solidFill>
                <a:latin typeface="Arial Narrow" panose="020B0606020202030204" pitchFamily="34" charset="0"/>
              </a:rPr>
              <a:t>cinema/video/musica (+11,4% </a:t>
            </a:r>
            <a:r>
              <a:rPr lang="it-IT" sz="1400" dirty="0" err="1">
                <a:solidFill>
                  <a:srgbClr val="00B050"/>
                </a:solidFill>
                <a:latin typeface="Arial Narrow" panose="020B0606020202030204" pitchFamily="34" charset="0"/>
              </a:rPr>
              <a:t>imp</a:t>
            </a:r>
            <a:r>
              <a:rPr lang="it-IT" sz="1400" dirty="0">
                <a:solidFill>
                  <a:srgbClr val="00B050"/>
                </a:solidFill>
                <a:latin typeface="Arial Narrow" panose="020B0606020202030204" pitchFamily="34" charset="0"/>
              </a:rPr>
              <a:t>.; +7,2% </a:t>
            </a:r>
            <a:r>
              <a:rPr lang="it-IT" sz="1400" dirty="0" err="1">
                <a:solidFill>
                  <a:srgbClr val="00B050"/>
                </a:solidFill>
                <a:latin typeface="Arial Narrow" panose="020B0606020202030204" pitchFamily="34" charset="0"/>
              </a:rPr>
              <a:t>add</a:t>
            </a:r>
            <a:r>
              <a:rPr lang="it-IT" sz="1400" dirty="0">
                <a:solidFill>
                  <a:srgbClr val="00B050"/>
                </a:solidFill>
                <a:latin typeface="Arial Narrow" panose="020B0606020202030204" pitchFamily="34" charset="0"/>
              </a:rPr>
              <a:t>.)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D7BD7CB6-71A6-19C2-C19B-6BAA1EC73A8F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1602" t="2372" r="1602"/>
          <a:stretch/>
        </p:blipFill>
        <p:spPr>
          <a:xfrm>
            <a:off x="2051720" y="832418"/>
            <a:ext cx="5976665" cy="326695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5275947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1FD2EA5-D04D-C205-F4E0-5049D5F8325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378308AF-8C43-2EE5-4340-56F13C82D47F}"/>
              </a:ext>
            </a:extLst>
          </p:cNvPr>
          <p:cNvSpPr txBox="1"/>
          <p:nvPr/>
        </p:nvSpPr>
        <p:spPr>
          <a:xfrm>
            <a:off x="395536" y="33469"/>
            <a:ext cx="84969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>
                <a:solidFill>
                  <a:schemeClr val="accent1">
                    <a:lumMod val="50000"/>
                  </a:schemeClr>
                </a:solidFill>
              </a:rPr>
              <a:t>I dati del Registro Imprese – settore IC (3) </a:t>
            </a:r>
          </a:p>
        </p:txBody>
      </p:sp>
      <p:sp>
        <p:nvSpPr>
          <p:cNvPr id="3073" name="Rectangle 1">
            <a:extLst>
              <a:ext uri="{FF2B5EF4-FFF2-40B4-BE49-F238E27FC236}">
                <a16:creationId xmlns:a16="http://schemas.microsoft.com/office/drawing/2014/main" id="{AAB24EBB-9678-2256-A009-D375914DF9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552" y="699542"/>
            <a:ext cx="8208912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14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DISTRIBUZIONE SETTORIALE DELLE IMPRESE ATTIVE PER CLASSI DI ADDETTI (2009; 2023)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1400" dirty="0">
                <a:solidFill>
                  <a:srgbClr val="000000"/>
                </a:solidFill>
                <a:latin typeface="Arial" panose="020B0604020202020204" pitchFamily="34" charset="0"/>
              </a:rPr>
              <a:t>(valori %; elaborazioni su dati Infocamere, 2024)</a:t>
            </a:r>
            <a:endParaRPr lang="it-IT" sz="140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  <a:cs typeface="Arial" pitchFamily="34" charset="0"/>
            </a:endParaRPr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36845750-776C-EA34-6A07-ECEF725B95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6686" y="3940480"/>
            <a:ext cx="8761905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it-IT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Elevata incidenza di "microimprese" (fino a 9 addetti)</a:t>
            </a:r>
            <a:r>
              <a:rPr lang="it-IT" sz="1400" dirty="0">
                <a:latin typeface="Arial Narrow" panose="020B0606020202030204" pitchFamily="34" charset="0"/>
              </a:rPr>
              <a:t>: 92,1% del totale</a:t>
            </a:r>
            <a:endParaRPr lang="it-IT" sz="14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it-IT" sz="1400" dirty="0">
                <a:latin typeface="Arial Narrow" panose="020B0606020202030204" pitchFamily="34" charset="0"/>
              </a:rPr>
              <a:t>Presenza significativa di "</a:t>
            </a:r>
            <a:r>
              <a:rPr lang="it-IT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imprese individuali</a:t>
            </a:r>
            <a:r>
              <a:rPr lang="it-IT" sz="1400" dirty="0">
                <a:latin typeface="Arial Narrow" panose="020B0606020202030204" pitchFamily="34" charset="0"/>
              </a:rPr>
              <a:t>": 57,7% del totale </a:t>
            </a:r>
            <a:r>
              <a:rPr lang="it-IT" sz="1400" dirty="0">
                <a:latin typeface="Arial Narrow" panose="020B0606020202030204" pitchFamily="34" charset="0"/>
                <a:sym typeface="Wingdings" panose="05000000000000000000" pitchFamily="2" charset="2"/>
              </a:rPr>
              <a:t> Editoria e CVM (oltre 60%)  +4,2% (2009-23)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it-IT" sz="1400" dirty="0">
                <a:latin typeface="Arial Narrow" panose="020B0606020202030204" pitchFamily="34" charset="0"/>
                <a:sym typeface="Wingdings" panose="05000000000000000000" pitchFamily="2" charset="2"/>
              </a:rPr>
              <a:t>Fenomeno  "one man company": </a:t>
            </a:r>
            <a:r>
              <a:rPr lang="it-IT" sz="14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sym typeface="Wingdings" panose="05000000000000000000" pitchFamily="2" charset="2"/>
              </a:rPr>
              <a:t>autoimprenditorialità</a:t>
            </a:r>
            <a:r>
              <a:rPr lang="it-IT" sz="1400" dirty="0">
                <a:latin typeface="Arial Narrow" panose="020B0606020202030204" pitchFamily="34" charset="0"/>
                <a:sym typeface="Wingdings" panose="05000000000000000000" pitchFamily="2" charset="2"/>
              </a:rPr>
              <a:t> vs. </a:t>
            </a:r>
            <a:r>
              <a:rPr lang="it-IT" sz="1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sym typeface="Wingdings" panose="05000000000000000000" pitchFamily="2" charset="2"/>
              </a:rPr>
              <a:t>lavoratori autonomi "esternalizzati"</a:t>
            </a:r>
            <a:r>
              <a:rPr lang="it-IT" sz="1400" dirty="0">
                <a:latin typeface="Arial Narrow" panose="020B0606020202030204" pitchFamily="34" charset="0"/>
                <a:sym typeface="Wingdings" panose="05000000000000000000" pitchFamily="2" charset="2"/>
              </a:rPr>
              <a:t> (</a:t>
            </a:r>
            <a:r>
              <a:rPr lang="it-IT" sz="1400" i="1" dirty="0">
                <a:latin typeface="Arial Narrow" panose="020B0606020202030204" pitchFamily="34" charset="0"/>
                <a:sym typeface="Wingdings" panose="05000000000000000000" pitchFamily="2" charset="2"/>
              </a:rPr>
              <a:t>make or </a:t>
            </a:r>
            <a:r>
              <a:rPr lang="it-IT" sz="1400" i="1" dirty="0" err="1">
                <a:latin typeface="Arial Narrow" panose="020B0606020202030204" pitchFamily="34" charset="0"/>
                <a:sym typeface="Wingdings" panose="05000000000000000000" pitchFamily="2" charset="2"/>
              </a:rPr>
              <a:t>buy</a:t>
            </a:r>
            <a:r>
              <a:rPr lang="it-IT" sz="1400" dirty="0">
                <a:latin typeface="Arial Narrow" panose="020B0606020202030204" pitchFamily="34" charset="0"/>
                <a:sym typeface="Wingdings" panose="05000000000000000000" pitchFamily="2" charset="2"/>
              </a:rPr>
              <a:t>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it-IT" sz="1400" dirty="0">
                <a:solidFill>
                  <a:schemeClr val="tx1"/>
                </a:solidFill>
                <a:latin typeface="Arial Narrow" panose="020B0606020202030204" pitchFamily="34" charset="0"/>
              </a:rPr>
              <a:t>Editoria</a:t>
            </a:r>
            <a:r>
              <a:rPr lang="it-IT" sz="1400" dirty="0">
                <a:latin typeface="Arial Narrow" panose="020B0606020202030204" pitchFamily="34" charset="0"/>
              </a:rPr>
              <a:t> e Cinema/video/musica: soprattutto "microimprese" (93%-94%)</a:t>
            </a:r>
            <a:endParaRPr lang="it-IT" sz="14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it-IT" sz="1400" dirty="0">
                <a:latin typeface="Arial Narrow" panose="020B0606020202030204" pitchFamily="34" charset="0"/>
              </a:rPr>
              <a:t>Radio/tv: 10-49 addetti (23,3% del totale) vs. 7,1% del totale IC (Toscana)</a:t>
            </a:r>
            <a:endParaRPr lang="it-IT" sz="14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8" name="Tabella 7">
            <a:extLst>
              <a:ext uri="{FF2B5EF4-FFF2-40B4-BE49-F238E27FC236}">
                <a16:creationId xmlns:a16="http://schemas.microsoft.com/office/drawing/2014/main" id="{1C624374-C353-CDF3-20EB-153040224C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0601526"/>
              </p:ext>
            </p:extLst>
          </p:nvPr>
        </p:nvGraphicFramePr>
        <p:xfrm>
          <a:off x="617993" y="1344981"/>
          <a:ext cx="7908014" cy="24535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8669">
                  <a:extLst>
                    <a:ext uri="{9D8B030D-6E8A-4147-A177-3AD203B41FA5}">
                      <a16:colId xmlns:a16="http://schemas.microsoft.com/office/drawing/2014/main" val="2281913139"/>
                    </a:ext>
                  </a:extLst>
                </a:gridCol>
                <a:gridCol w="878669">
                  <a:extLst>
                    <a:ext uri="{9D8B030D-6E8A-4147-A177-3AD203B41FA5}">
                      <a16:colId xmlns:a16="http://schemas.microsoft.com/office/drawing/2014/main" val="2240525879"/>
                    </a:ext>
                  </a:extLst>
                </a:gridCol>
                <a:gridCol w="764793">
                  <a:extLst>
                    <a:ext uri="{9D8B030D-6E8A-4147-A177-3AD203B41FA5}">
                      <a16:colId xmlns:a16="http://schemas.microsoft.com/office/drawing/2014/main" val="3005970250"/>
                    </a:ext>
                  </a:extLst>
                </a:gridCol>
                <a:gridCol w="992542">
                  <a:extLst>
                    <a:ext uri="{9D8B030D-6E8A-4147-A177-3AD203B41FA5}">
                      <a16:colId xmlns:a16="http://schemas.microsoft.com/office/drawing/2014/main" val="1448905506"/>
                    </a:ext>
                  </a:extLst>
                </a:gridCol>
                <a:gridCol w="969110">
                  <a:extLst>
                    <a:ext uri="{9D8B030D-6E8A-4147-A177-3AD203B41FA5}">
                      <a16:colId xmlns:a16="http://schemas.microsoft.com/office/drawing/2014/main" val="2211650036"/>
                    </a:ext>
                  </a:extLst>
                </a:gridCol>
                <a:gridCol w="788224">
                  <a:extLst>
                    <a:ext uri="{9D8B030D-6E8A-4147-A177-3AD203B41FA5}">
                      <a16:colId xmlns:a16="http://schemas.microsoft.com/office/drawing/2014/main" val="2674522542"/>
                    </a:ext>
                  </a:extLst>
                </a:gridCol>
                <a:gridCol w="878669">
                  <a:extLst>
                    <a:ext uri="{9D8B030D-6E8A-4147-A177-3AD203B41FA5}">
                      <a16:colId xmlns:a16="http://schemas.microsoft.com/office/drawing/2014/main" val="4224294313"/>
                    </a:ext>
                  </a:extLst>
                </a:gridCol>
                <a:gridCol w="878669">
                  <a:extLst>
                    <a:ext uri="{9D8B030D-6E8A-4147-A177-3AD203B41FA5}">
                      <a16:colId xmlns:a16="http://schemas.microsoft.com/office/drawing/2014/main" val="3276102321"/>
                    </a:ext>
                  </a:extLst>
                </a:gridCol>
                <a:gridCol w="878669">
                  <a:extLst>
                    <a:ext uri="{9D8B030D-6E8A-4147-A177-3AD203B41FA5}">
                      <a16:colId xmlns:a16="http://schemas.microsoft.com/office/drawing/2014/main" val="3505150464"/>
                    </a:ext>
                  </a:extLst>
                </a:gridCol>
              </a:tblGrid>
              <a:tr h="477328">
                <a:tc>
                  <a:txBody>
                    <a:bodyPr/>
                    <a:lstStyle/>
                    <a:p>
                      <a:endParaRPr lang="it-IT" sz="13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t-IT" sz="13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Editoria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it-IT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t-IT" sz="13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Cinema/video/musica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it-IT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t-IT" sz="13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Radio/tv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it-IT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t-IT" sz="13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Informazione e comunicazione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it-IT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6515628"/>
                  </a:ext>
                </a:extLst>
              </a:tr>
              <a:tr h="327643">
                <a:tc>
                  <a:txBody>
                    <a:bodyPr/>
                    <a:lstStyle/>
                    <a:p>
                      <a:endParaRPr lang="it-IT" sz="1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300" dirty="0">
                          <a:solidFill>
                            <a:srgbClr val="8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300" dirty="0">
                          <a:solidFill>
                            <a:srgbClr val="8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300" dirty="0">
                          <a:solidFill>
                            <a:srgbClr val="8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300" dirty="0">
                          <a:solidFill>
                            <a:srgbClr val="8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29636862"/>
                  </a:ext>
                </a:extLst>
              </a:tr>
              <a:tr h="327643">
                <a:tc>
                  <a:txBody>
                    <a:bodyPr/>
                    <a:lstStyle/>
                    <a:p>
                      <a:r>
                        <a:rPr lang="it-IT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50,1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300" dirty="0">
                          <a:solidFill>
                            <a:srgbClr val="8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60,3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62,4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300" dirty="0">
                          <a:solidFill>
                            <a:srgbClr val="8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63,1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23,3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300" dirty="0">
                          <a:solidFill>
                            <a:srgbClr val="8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20,5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51,8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300" dirty="0">
                          <a:solidFill>
                            <a:srgbClr val="8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57,7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0844598"/>
                  </a:ext>
                </a:extLst>
              </a:tr>
              <a:tr h="327643">
                <a:tc>
                  <a:txBody>
                    <a:bodyPr/>
                    <a:lstStyle/>
                    <a:p>
                      <a:r>
                        <a:rPr lang="it-IT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2-9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41,4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300" dirty="0">
                          <a:solidFill>
                            <a:srgbClr val="8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32,8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31,5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300" dirty="0">
                          <a:solidFill>
                            <a:srgbClr val="8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31,4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58,3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300" dirty="0">
                          <a:solidFill>
                            <a:srgbClr val="8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56,2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39,4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300" dirty="0">
                          <a:solidFill>
                            <a:srgbClr val="8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34,4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32597572"/>
                  </a:ext>
                </a:extLst>
              </a:tr>
              <a:tr h="327643">
                <a:tc>
                  <a:txBody>
                    <a:bodyPr/>
                    <a:lstStyle/>
                    <a:p>
                      <a:r>
                        <a:rPr lang="it-IT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10-49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300" dirty="0">
                          <a:solidFill>
                            <a:srgbClr val="8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300" dirty="0">
                          <a:solidFill>
                            <a:srgbClr val="8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18,4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300" dirty="0">
                          <a:solidFill>
                            <a:srgbClr val="8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23,3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300" dirty="0">
                          <a:solidFill>
                            <a:srgbClr val="8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63824545"/>
                  </a:ext>
                </a:extLst>
              </a:tr>
              <a:tr h="327643">
                <a:tc>
                  <a:txBody>
                    <a:bodyPr/>
                    <a:lstStyle/>
                    <a:p>
                      <a:r>
                        <a:rPr lang="it-IT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300" dirty="0">
                          <a:solidFill>
                            <a:srgbClr val="8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300" dirty="0">
                          <a:solidFill>
                            <a:srgbClr val="8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300" dirty="0">
                          <a:solidFill>
                            <a:srgbClr val="8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300" dirty="0">
                          <a:solidFill>
                            <a:srgbClr val="8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88446738"/>
                  </a:ext>
                </a:extLst>
              </a:tr>
              <a:tr h="327643">
                <a:tc>
                  <a:txBody>
                    <a:bodyPr/>
                    <a:lstStyle/>
                    <a:p>
                      <a:r>
                        <a:rPr lang="it-IT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100,0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300" dirty="0">
                          <a:solidFill>
                            <a:srgbClr val="8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100,0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100,0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300" dirty="0">
                          <a:solidFill>
                            <a:srgbClr val="8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100,0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100,0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300" dirty="0">
                          <a:solidFill>
                            <a:srgbClr val="8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100,0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100,0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300" dirty="0">
                          <a:solidFill>
                            <a:srgbClr val="8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100,0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870188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44063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B0132BF-6DCE-C02A-0F6F-4F93B30A14F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8CA0967F-8C9F-2828-A998-EE1D1F2EDB28}"/>
              </a:ext>
            </a:extLst>
          </p:cNvPr>
          <p:cNvSpPr txBox="1"/>
          <p:nvPr/>
        </p:nvSpPr>
        <p:spPr>
          <a:xfrm>
            <a:off x="395536" y="33469"/>
            <a:ext cx="84969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>
                <a:solidFill>
                  <a:schemeClr val="accent1">
                    <a:lumMod val="50000"/>
                  </a:schemeClr>
                </a:solidFill>
              </a:rPr>
              <a:t>Analisi economica e indicatori aziendali (1) </a:t>
            </a: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6C5B0F24-C421-56A6-4E40-F2CD443A6C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504" y="955788"/>
            <a:ext cx="6054370" cy="2040690"/>
          </a:xfrm>
          <a:prstGeom prst="rect">
            <a:avLst/>
          </a:prstGeom>
        </p:spPr>
      </p:pic>
      <p:sp>
        <p:nvSpPr>
          <p:cNvPr id="9" name="Rectangle 1">
            <a:extLst>
              <a:ext uri="{FF2B5EF4-FFF2-40B4-BE49-F238E27FC236}">
                <a16:creationId xmlns:a16="http://schemas.microsoft.com/office/drawing/2014/main" id="{B55622EF-4BE7-EDB1-BE00-9820B04ADA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84168" y="1065102"/>
            <a:ext cx="3059832" cy="3216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144000" indent="-144000" algn="l">
              <a:buFont typeface="Arial" panose="020B0604020202020204" pitchFamily="34" charset="0"/>
              <a:buChar char="•"/>
            </a:pPr>
            <a:r>
              <a:rPr lang="it-IT" sz="1300" dirty="0">
                <a:solidFill>
                  <a:schemeClr val="tx1"/>
                </a:solidFill>
                <a:latin typeface="Arial Narrow" panose="020B0606020202030204" pitchFamily="34" charset="0"/>
              </a:rPr>
              <a:t>Fatturato: </a:t>
            </a:r>
            <a:r>
              <a:rPr lang="it-IT" sz="1300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medio periodo</a:t>
            </a:r>
            <a:r>
              <a:rPr lang="it-IT" sz="13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2012-</a:t>
            </a:r>
            <a:r>
              <a:rPr lang="it-IT" sz="1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2017-2021</a:t>
            </a:r>
            <a:endParaRPr lang="it-IT" sz="13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  <a:p>
            <a:pPr marL="144000" indent="-144000" algn="l">
              <a:buFont typeface="Arial" panose="020B0604020202020204" pitchFamily="34" charset="0"/>
              <a:buChar char="•"/>
            </a:pPr>
            <a:r>
              <a:rPr lang="it-IT" sz="1300" dirty="0">
                <a:solidFill>
                  <a:srgbClr val="FF0000"/>
                </a:solidFill>
                <a:latin typeface="Arial Narrow" panose="020B0606020202030204" pitchFamily="34" charset="0"/>
              </a:rPr>
              <a:t>Fatturato 2021: </a:t>
            </a:r>
            <a:r>
              <a:rPr lang="it-IT" sz="13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421,3</a:t>
            </a:r>
            <a:r>
              <a:rPr lang="it-IT" sz="1300" dirty="0">
                <a:solidFill>
                  <a:srgbClr val="FF0000"/>
                </a:solidFill>
                <a:latin typeface="Arial Narrow" panose="020B0606020202030204" pitchFamily="34" charset="0"/>
              </a:rPr>
              <a:t> milioni di euro in calo</a:t>
            </a:r>
          </a:p>
          <a:p>
            <a:pPr marL="144000" indent="-144000" algn="l">
              <a:buFont typeface="Arial" panose="020B0604020202020204" pitchFamily="34" charset="0"/>
              <a:buChar char="•"/>
            </a:pPr>
            <a:r>
              <a:rPr lang="it-IT" sz="1300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-16,4 </a:t>
            </a:r>
            <a:r>
              <a:rPr lang="it-IT" sz="1300" dirty="0">
                <a:solidFill>
                  <a:schemeClr val="tx1"/>
                </a:solidFill>
                <a:latin typeface="Arial Narrow" panose="020B0606020202030204" pitchFamily="34" charset="0"/>
              </a:rPr>
              <a:t>milioni </a:t>
            </a:r>
            <a:r>
              <a:rPr lang="it-IT" sz="1300" dirty="0">
                <a:latin typeface="Arial Narrow" panose="020B0606020202030204" pitchFamily="34" charset="0"/>
              </a:rPr>
              <a:t>vs.</a:t>
            </a:r>
            <a:r>
              <a:rPr lang="it-IT" sz="1300" dirty="0">
                <a:solidFill>
                  <a:schemeClr val="tx1"/>
                </a:solidFill>
                <a:latin typeface="Arial Narrow" panose="020B0606020202030204" pitchFamily="34" charset="0"/>
              </a:rPr>
              <a:t>2012 (-3,7% nel decennio)</a:t>
            </a:r>
          </a:p>
          <a:p>
            <a:pPr algn="l"/>
            <a:endParaRPr lang="it-IT" sz="8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144000" indent="-144000" algn="l">
              <a:buFont typeface="Arial" panose="020B0604020202020204" pitchFamily="34" charset="0"/>
              <a:buChar char="•"/>
            </a:pPr>
            <a:r>
              <a:rPr lang="it-IT" sz="1300" dirty="0">
                <a:solidFill>
                  <a:schemeClr val="tx1"/>
                </a:solidFill>
                <a:latin typeface="Arial Narrow" panose="020B0606020202030204" pitchFamily="34" charset="0"/>
              </a:rPr>
              <a:t>Radio/tv (-) e CVM (-) ("cinema/video")</a:t>
            </a:r>
          </a:p>
          <a:p>
            <a:pPr marL="144000" indent="-144000" algn="l">
              <a:buFont typeface="Arial" panose="020B0604020202020204" pitchFamily="34" charset="0"/>
              <a:buChar char="•"/>
            </a:pPr>
            <a:r>
              <a:rPr lang="it-IT" sz="1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2017-21</a:t>
            </a:r>
            <a:r>
              <a:rPr lang="it-IT" sz="1300" dirty="0">
                <a:latin typeface="Arial Narrow" panose="020B0606020202030204" pitchFamily="34" charset="0"/>
              </a:rPr>
              <a:t>: fatturato in recupero grazie a Editoria (</a:t>
            </a:r>
            <a:r>
              <a:rPr lang="it-IT" sz="1300" dirty="0" err="1">
                <a:latin typeface="Arial Narrow" panose="020B0606020202030204" pitchFamily="34" charset="0"/>
              </a:rPr>
              <a:t>ed.software</a:t>
            </a:r>
            <a:r>
              <a:rPr lang="it-IT" sz="1300" dirty="0">
                <a:latin typeface="Arial Narrow" panose="020B0606020202030204" pitchFamily="34" charset="0"/>
              </a:rPr>
              <a:t>: Ateco58.29) e Radio/tv ("rimbalzo </a:t>
            </a:r>
            <a:r>
              <a:rPr lang="it-IT" sz="1300" dirty="0" err="1">
                <a:latin typeface="Arial Narrow" panose="020B0606020202030204" pitchFamily="34" charset="0"/>
              </a:rPr>
              <a:t>post-covid</a:t>
            </a:r>
            <a:r>
              <a:rPr lang="it-IT" sz="1300" dirty="0">
                <a:latin typeface="Arial Narrow" panose="020B0606020202030204" pitchFamily="34" charset="0"/>
              </a:rPr>
              <a:t>")</a:t>
            </a:r>
            <a:endParaRPr lang="it-IT" sz="13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144000" indent="-144000" algn="l">
              <a:buFont typeface="Arial" panose="020B0604020202020204" pitchFamily="34" charset="0"/>
              <a:buChar char="•"/>
            </a:pPr>
            <a:r>
              <a:rPr lang="it-IT" sz="13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CAGR (IC) 2012-2021: -0,4%</a:t>
            </a:r>
          </a:p>
          <a:p>
            <a:pPr algn="l"/>
            <a:endParaRPr lang="it-IT" sz="1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  <a:p>
            <a:pPr algn="l"/>
            <a:endParaRPr lang="it-IT" sz="1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  <a:p>
            <a:pPr marL="144000" indent="-144000" algn="l">
              <a:buFont typeface="Arial" panose="020B0604020202020204" pitchFamily="34" charset="0"/>
              <a:buChar char="•"/>
            </a:pPr>
            <a:r>
              <a:rPr lang="it-IT" sz="1300" dirty="0">
                <a:latin typeface="Arial Narrow" panose="020B0606020202030204" pitchFamily="34" charset="0"/>
              </a:rPr>
              <a:t>Dati medi aziendali ("micro") in aumento: +1,3% nel 2012-2021 (</a:t>
            </a:r>
            <a:r>
              <a:rPr lang="it-IT" sz="1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CAGR: +0,1%</a:t>
            </a:r>
            <a:r>
              <a:rPr lang="it-IT" sz="1300" dirty="0">
                <a:latin typeface="Arial Narrow" panose="020B0606020202030204" pitchFamily="34" charset="0"/>
              </a:rPr>
              <a:t>) </a:t>
            </a:r>
            <a:r>
              <a:rPr lang="it-IT" sz="1300" dirty="0">
                <a:latin typeface="Arial Narrow" panose="020B0606020202030204" pitchFamily="34" charset="0"/>
                <a:sym typeface="Wingdings" panose="05000000000000000000" pitchFamily="2" charset="2"/>
              </a:rPr>
              <a:t> grazie al comparto </a:t>
            </a:r>
            <a:r>
              <a:rPr lang="it-IT" sz="1300" dirty="0">
                <a:solidFill>
                  <a:srgbClr val="00B050"/>
                </a:solidFill>
                <a:latin typeface="Arial Narrow" panose="020B0606020202030204" pitchFamily="34" charset="0"/>
                <a:sym typeface="Wingdings" panose="05000000000000000000" pitchFamily="2" charset="2"/>
              </a:rPr>
              <a:t>Editoria</a:t>
            </a:r>
            <a:r>
              <a:rPr lang="it-IT" sz="1300" dirty="0">
                <a:latin typeface="Arial Narrow" panose="020B0606020202030204" pitchFamily="34" charset="0"/>
                <a:sym typeface="Wingdings" panose="05000000000000000000" pitchFamily="2" charset="2"/>
              </a:rPr>
              <a:t> </a:t>
            </a:r>
            <a:r>
              <a:rPr lang="it-IT" sz="1300" dirty="0">
                <a:solidFill>
                  <a:srgbClr val="00B050"/>
                </a:solidFill>
                <a:latin typeface="Arial Narrow" panose="020B0606020202030204" pitchFamily="34" charset="0"/>
                <a:sym typeface="Wingdings" panose="05000000000000000000" pitchFamily="2" charset="2"/>
              </a:rPr>
              <a:t>(+2,3%</a:t>
            </a:r>
            <a:r>
              <a:rPr lang="it-IT" sz="1300" dirty="0">
                <a:latin typeface="Arial Narrow" panose="020B0606020202030204" pitchFamily="34" charset="0"/>
                <a:sym typeface="Wingdings" panose="05000000000000000000" pitchFamily="2" charset="2"/>
              </a:rPr>
              <a:t>)  effetto razionalizzazione/selezione del mercato (calo unità locali)</a:t>
            </a:r>
            <a:endParaRPr lang="it-IT" sz="1300" dirty="0">
              <a:latin typeface="Arial Narrow" panose="020B0606020202030204" pitchFamily="34" charset="0"/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82C6B41B-B0CD-9EBB-AAFA-182ABD6EDB90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b="12883"/>
          <a:stretch/>
        </p:blipFill>
        <p:spPr>
          <a:xfrm>
            <a:off x="-36512" y="3244236"/>
            <a:ext cx="6199723" cy="1808921"/>
          </a:xfrm>
          <a:prstGeom prst="rect">
            <a:avLst/>
          </a:prstGeom>
        </p:spPr>
      </p:pic>
      <p:sp>
        <p:nvSpPr>
          <p:cNvPr id="6" name="Freccia in giù 5">
            <a:extLst>
              <a:ext uri="{FF2B5EF4-FFF2-40B4-BE49-F238E27FC236}">
                <a16:creationId xmlns:a16="http://schemas.microsoft.com/office/drawing/2014/main" id="{63D0223D-0456-82FE-895C-03FB2A6FCD9A}"/>
              </a:ext>
            </a:extLst>
          </p:cNvPr>
          <p:cNvSpPr/>
          <p:nvPr/>
        </p:nvSpPr>
        <p:spPr>
          <a:xfrm>
            <a:off x="2989202" y="2767935"/>
            <a:ext cx="397160" cy="656987"/>
          </a:xfrm>
          <a:prstGeom prst="downArrow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8CA902A2-5DFA-6193-04FA-4C68A66BDA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03285" y="2843172"/>
            <a:ext cx="2180883" cy="461665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it-IT" sz="1200" b="1" dirty="0">
                <a:solidFill>
                  <a:schemeClr val="bg1"/>
                </a:solidFill>
                <a:latin typeface="Arial Narrow" panose="020B0606020202030204" pitchFamily="34" charset="0"/>
              </a:rPr>
              <a:t>FATTURATO MEDIO AZIENDALE (ottica "micro")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1D90EF1-0649-321E-2B59-73B7101CA2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520" y="693410"/>
            <a:ext cx="2850522" cy="276999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it-IT" sz="1200" b="1" dirty="0">
                <a:solidFill>
                  <a:schemeClr val="bg1"/>
                </a:solidFill>
                <a:latin typeface="Arial Narrow" panose="020B0606020202030204" pitchFamily="34" charset="0"/>
              </a:rPr>
              <a:t>FATTURATO DI SETTORE (dati deflazionati)</a:t>
            </a:r>
          </a:p>
        </p:txBody>
      </p:sp>
      <p:sp>
        <p:nvSpPr>
          <p:cNvPr id="5" name="Ovale 4">
            <a:extLst>
              <a:ext uri="{FF2B5EF4-FFF2-40B4-BE49-F238E27FC236}">
                <a16:creationId xmlns:a16="http://schemas.microsoft.com/office/drawing/2014/main" id="{2D3B64B0-7837-C8E1-1CEA-B3B6F6203F88}"/>
              </a:ext>
            </a:extLst>
          </p:cNvPr>
          <p:cNvSpPr/>
          <p:nvPr/>
        </p:nvSpPr>
        <p:spPr>
          <a:xfrm>
            <a:off x="5364088" y="2464260"/>
            <a:ext cx="432048" cy="262307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7" name="Ovale 6">
            <a:extLst>
              <a:ext uri="{FF2B5EF4-FFF2-40B4-BE49-F238E27FC236}">
                <a16:creationId xmlns:a16="http://schemas.microsoft.com/office/drawing/2014/main" id="{F264AD09-49EE-CC3A-666A-4B083154C925}"/>
              </a:ext>
            </a:extLst>
          </p:cNvPr>
          <p:cNvSpPr/>
          <p:nvPr/>
        </p:nvSpPr>
        <p:spPr>
          <a:xfrm>
            <a:off x="5292080" y="4836601"/>
            <a:ext cx="432048" cy="262307"/>
          </a:xfrm>
          <a:prstGeom prst="ellipse">
            <a:avLst/>
          </a:prstGeom>
          <a:noFill/>
          <a:ln cmpd="dbl"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367798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C771D19-F57A-5E26-E383-6702385ED1A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732122D5-9494-CDD8-795C-EC1005AB3461}"/>
              </a:ext>
            </a:extLst>
          </p:cNvPr>
          <p:cNvSpPr txBox="1"/>
          <p:nvPr/>
        </p:nvSpPr>
        <p:spPr>
          <a:xfrm>
            <a:off x="395536" y="33469"/>
            <a:ext cx="84969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>
                <a:solidFill>
                  <a:schemeClr val="accent1">
                    <a:lumMod val="50000"/>
                  </a:schemeClr>
                </a:solidFill>
              </a:rPr>
              <a:t>Analisi economica e indicatori aziendali (2) </a:t>
            </a:r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4C8D9256-5C19-F78E-1A06-4D5A16C656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55600" y="3233746"/>
            <a:ext cx="2856560" cy="461665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it-IT" sz="1200" b="1" cap="all" dirty="0">
                <a:solidFill>
                  <a:schemeClr val="bg1"/>
                </a:solidFill>
              </a:rPr>
              <a:t>Valore aggiunto medio aziendale (ottica "micro")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C17BE0F-C967-8898-944C-4C5477660E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504" y="860212"/>
            <a:ext cx="2232248" cy="276999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it-IT" sz="1200" b="1" cap="all" dirty="0">
                <a:solidFill>
                  <a:schemeClr val="bg1"/>
                </a:solidFill>
                <a:latin typeface="Arial Narrow" panose="020B0606020202030204" pitchFamily="34" charset="0"/>
              </a:rPr>
              <a:t>Valore aggiunto di settore</a:t>
            </a:r>
          </a:p>
        </p:txBody>
      </p:sp>
      <p:pic>
        <p:nvPicPr>
          <p:cNvPr id="16" name="Immagine 15">
            <a:extLst>
              <a:ext uri="{FF2B5EF4-FFF2-40B4-BE49-F238E27FC236}">
                <a16:creationId xmlns:a16="http://schemas.microsoft.com/office/drawing/2014/main" id="{66746A81-073F-698D-B3E9-7CEF77A364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496" y="1174865"/>
            <a:ext cx="6181961" cy="1396885"/>
          </a:xfrm>
          <a:prstGeom prst="rect">
            <a:avLst/>
          </a:prstGeom>
        </p:spPr>
      </p:pic>
      <p:pic>
        <p:nvPicPr>
          <p:cNvPr id="18" name="Immagine 17">
            <a:extLst>
              <a:ext uri="{FF2B5EF4-FFF2-40B4-BE49-F238E27FC236}">
                <a16:creationId xmlns:a16="http://schemas.microsoft.com/office/drawing/2014/main" id="{629CBB5C-FFD1-CADD-DC17-4854EB0CD08C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b="16689"/>
          <a:stretch/>
        </p:blipFill>
        <p:spPr>
          <a:xfrm>
            <a:off x="35496" y="3670684"/>
            <a:ext cx="6046764" cy="1085266"/>
          </a:xfrm>
          <a:prstGeom prst="rect">
            <a:avLst/>
          </a:prstGeom>
        </p:spPr>
      </p:pic>
      <p:sp>
        <p:nvSpPr>
          <p:cNvPr id="19" name="Freccia in giù 18">
            <a:extLst>
              <a:ext uri="{FF2B5EF4-FFF2-40B4-BE49-F238E27FC236}">
                <a16:creationId xmlns:a16="http://schemas.microsoft.com/office/drawing/2014/main" id="{E189302C-919F-8317-F01C-0B52EDC6E7C3}"/>
              </a:ext>
            </a:extLst>
          </p:cNvPr>
          <p:cNvSpPr/>
          <p:nvPr/>
        </p:nvSpPr>
        <p:spPr>
          <a:xfrm>
            <a:off x="2619722" y="2698413"/>
            <a:ext cx="397160" cy="656987"/>
          </a:xfrm>
          <a:prstGeom prst="downArrow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265D88B2-418E-704C-0E60-298567623D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56176" y="1237958"/>
            <a:ext cx="2988357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144000" indent="-144000">
              <a:buFont typeface="Arial" panose="020B0604020202020204" pitchFamily="34" charset="0"/>
              <a:buChar char="•"/>
            </a:pPr>
            <a:r>
              <a:rPr lang="it-IT" sz="1300" dirty="0">
                <a:latin typeface="Arial Narrow" panose="020B0606020202030204" pitchFamily="34" charset="0"/>
              </a:rPr>
              <a:t>Valore aggiunto (VA, ovvero il primo margine aziendale: valore della produzione al netto dei costi esterni; dati deflazionati) </a:t>
            </a:r>
            <a:r>
              <a:rPr lang="it-IT" sz="1300" dirty="0">
                <a:latin typeface="Arial Narrow" panose="020B0606020202030204" pitchFamily="34" charset="0"/>
                <a:sym typeface="Wingdings" panose="05000000000000000000" pitchFamily="2" charset="2"/>
              </a:rPr>
              <a:t> </a:t>
            </a:r>
            <a:r>
              <a:rPr lang="it-IT" sz="1300" dirty="0">
                <a:solidFill>
                  <a:srgbClr val="00B050"/>
                </a:solidFill>
                <a:latin typeface="Arial Narrow" panose="020B0606020202030204" pitchFamily="34" charset="0"/>
                <a:sym typeface="Wingdings" panose="05000000000000000000" pitchFamily="2" charset="2"/>
              </a:rPr>
              <a:t>aumento (+11,2%)</a:t>
            </a:r>
          </a:p>
          <a:p>
            <a:pPr marL="144000" indent="-144000">
              <a:buFont typeface="Arial" panose="020B0604020202020204" pitchFamily="34" charset="0"/>
              <a:buChar char="•"/>
            </a:pPr>
            <a:r>
              <a:rPr lang="it-IT" sz="13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sym typeface="Wingdings" panose="05000000000000000000" pitchFamily="2" charset="2"/>
              </a:rPr>
              <a:t>+14,8</a:t>
            </a:r>
            <a:r>
              <a:rPr lang="it-IT" sz="13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sym typeface="Wingdings" panose="05000000000000000000" pitchFamily="2" charset="2"/>
              </a:rPr>
              <a:t> milioni di euro (</a:t>
            </a:r>
            <a:r>
              <a:rPr lang="it-IT" sz="1300" dirty="0" err="1">
                <a:solidFill>
                  <a:srgbClr val="00B050"/>
                </a:solidFill>
                <a:latin typeface="Arial Narrow" panose="020B0606020202030204" pitchFamily="34" charset="0"/>
                <a:sym typeface="Wingdings" panose="05000000000000000000" pitchFamily="2" charset="2"/>
              </a:rPr>
              <a:t>Cagr</a:t>
            </a:r>
            <a:r>
              <a:rPr lang="it-IT" sz="1300" dirty="0">
                <a:solidFill>
                  <a:srgbClr val="00B050"/>
                </a:solidFill>
                <a:latin typeface="Arial Narrow" panose="020B0606020202030204" pitchFamily="34" charset="0"/>
                <a:sym typeface="Wingdings" panose="05000000000000000000" pitchFamily="2" charset="2"/>
              </a:rPr>
              <a:t> 2012-21: +1,2%</a:t>
            </a:r>
            <a:r>
              <a:rPr lang="it-IT" sz="13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sym typeface="Wingdings" panose="05000000000000000000" pitchFamily="2" charset="2"/>
              </a:rPr>
              <a:t>)</a:t>
            </a:r>
            <a:endParaRPr lang="it-IT" sz="13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  <a:p>
            <a:pPr marL="144000" indent="-144000">
              <a:buFont typeface="Arial" panose="020B0604020202020204" pitchFamily="34" charset="0"/>
              <a:buChar char="•"/>
            </a:pPr>
            <a:r>
              <a:rPr lang="it-IT" sz="1300" dirty="0">
                <a:latin typeface="Arial Narrow" panose="020B0606020202030204" pitchFamily="34" charset="0"/>
              </a:rPr>
              <a:t>Editoria (</a:t>
            </a:r>
            <a:r>
              <a:rPr lang="it-IT" sz="1300" dirty="0" err="1">
                <a:latin typeface="Arial Narrow" panose="020B0606020202030204" pitchFamily="34" charset="0"/>
              </a:rPr>
              <a:t>Cagr</a:t>
            </a:r>
            <a:r>
              <a:rPr lang="it-IT" sz="1300" dirty="0">
                <a:latin typeface="Arial Narrow" panose="020B0606020202030204" pitchFamily="34" charset="0"/>
              </a:rPr>
              <a:t>: +1,8%)</a:t>
            </a:r>
          </a:p>
          <a:p>
            <a:pPr marL="144000" indent="-144000">
              <a:buFont typeface="Arial" panose="020B0604020202020204" pitchFamily="34" charset="0"/>
              <a:buChar char="•"/>
            </a:pPr>
            <a:endParaRPr lang="it-IT" sz="1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  <a:p>
            <a:pPr marL="144000" indent="-144000">
              <a:buFont typeface="Arial" panose="020B0604020202020204" pitchFamily="34" charset="0"/>
              <a:buChar char="•"/>
            </a:pPr>
            <a:endParaRPr lang="it-IT" sz="1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  <a:p>
            <a:pPr marL="144000" indent="-144000">
              <a:buFont typeface="Arial" panose="020B0604020202020204" pitchFamily="34" charset="0"/>
              <a:buChar char="•"/>
            </a:pPr>
            <a:endParaRPr lang="it-IT" sz="1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  <a:p>
            <a:endParaRPr lang="it-IT" sz="1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  <a:p>
            <a:endParaRPr lang="it-IT" sz="1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  <a:p>
            <a:endParaRPr lang="it-IT" sz="1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  <a:p>
            <a:pPr marL="144000" indent="-144000">
              <a:buFont typeface="Arial" panose="020B0604020202020204" pitchFamily="34" charset="0"/>
              <a:buChar char="•"/>
            </a:pPr>
            <a:r>
              <a:rPr lang="it-IT" sz="1300" dirty="0">
                <a:latin typeface="Arial Narrow" panose="020B0606020202030204" pitchFamily="34" charset="0"/>
              </a:rPr>
              <a:t>Dati medi aziendali ("micro") in aumento: </a:t>
            </a:r>
            <a:r>
              <a:rPr lang="it-IT" sz="1300" dirty="0">
                <a:solidFill>
                  <a:srgbClr val="00B050"/>
                </a:solidFill>
                <a:latin typeface="Arial Narrow" panose="020B0606020202030204" pitchFamily="34" charset="0"/>
              </a:rPr>
              <a:t>+17% nel 2012-2021 </a:t>
            </a:r>
            <a:r>
              <a:rPr lang="it-IT" sz="1300" dirty="0">
                <a:latin typeface="Arial Narrow" panose="020B0606020202030204" pitchFamily="34" charset="0"/>
              </a:rPr>
              <a:t>(</a:t>
            </a:r>
            <a:r>
              <a:rPr lang="it-IT" sz="13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CAGR: +1,8%</a:t>
            </a:r>
            <a:r>
              <a:rPr lang="it-IT" sz="1300" dirty="0">
                <a:latin typeface="Arial Narrow" panose="020B0606020202030204" pitchFamily="34" charset="0"/>
              </a:rPr>
              <a:t>) </a:t>
            </a:r>
            <a:r>
              <a:rPr lang="it-IT" sz="1300" dirty="0">
                <a:latin typeface="Arial Narrow" panose="020B0606020202030204" pitchFamily="34" charset="0"/>
                <a:sym typeface="Wingdings" panose="05000000000000000000" pitchFamily="2" charset="2"/>
              </a:rPr>
              <a:t> grazie al comparto Editoria (+3,9%)</a:t>
            </a:r>
          </a:p>
          <a:p>
            <a:pPr marL="144000" indent="-144000">
              <a:buFont typeface="Arial" panose="020B0604020202020204" pitchFamily="34" charset="0"/>
              <a:buChar char="•"/>
            </a:pPr>
            <a:r>
              <a:rPr lang="it-IT" sz="1300" dirty="0">
                <a:solidFill>
                  <a:srgbClr val="FF0000"/>
                </a:solidFill>
                <a:latin typeface="Arial Narrow" panose="020B0606020202030204" pitchFamily="34" charset="0"/>
                <a:sym typeface="Wingdings" panose="05000000000000000000" pitchFamily="2" charset="2"/>
              </a:rPr>
              <a:t>Dati medi Cinema/video/musica (</a:t>
            </a:r>
            <a:r>
              <a:rPr lang="it-IT" sz="1300" dirty="0" err="1">
                <a:solidFill>
                  <a:srgbClr val="FF0000"/>
                </a:solidFill>
                <a:latin typeface="Arial Narrow" panose="020B0606020202030204" pitchFamily="34" charset="0"/>
                <a:sym typeface="Wingdings" panose="05000000000000000000" pitchFamily="2" charset="2"/>
              </a:rPr>
              <a:t>Cagr</a:t>
            </a:r>
            <a:r>
              <a:rPr lang="it-IT" sz="1300" dirty="0">
                <a:solidFill>
                  <a:srgbClr val="FF0000"/>
                </a:solidFill>
                <a:latin typeface="Arial Narrow" panose="020B0606020202030204" pitchFamily="34" charset="0"/>
                <a:sym typeface="Wingdings" panose="05000000000000000000" pitchFamily="2" charset="2"/>
              </a:rPr>
              <a:t>: -1%)</a:t>
            </a:r>
            <a:endParaRPr lang="it-IT" sz="1300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Ovale 4">
            <a:extLst>
              <a:ext uri="{FF2B5EF4-FFF2-40B4-BE49-F238E27FC236}">
                <a16:creationId xmlns:a16="http://schemas.microsoft.com/office/drawing/2014/main" id="{1CE85483-ED79-458F-F9B7-775B09FDA7DE}"/>
              </a:ext>
            </a:extLst>
          </p:cNvPr>
          <p:cNvSpPr/>
          <p:nvPr/>
        </p:nvSpPr>
        <p:spPr>
          <a:xfrm>
            <a:off x="5436096" y="2067694"/>
            <a:ext cx="432048" cy="262307"/>
          </a:xfrm>
          <a:prstGeom prst="ellipse">
            <a:avLst/>
          </a:prstGeom>
          <a:noFill/>
          <a:ln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6" name="Ovale 5">
            <a:extLst>
              <a:ext uri="{FF2B5EF4-FFF2-40B4-BE49-F238E27FC236}">
                <a16:creationId xmlns:a16="http://schemas.microsoft.com/office/drawing/2014/main" id="{51155A87-4E64-D6E8-C267-0BD3468462AE}"/>
              </a:ext>
            </a:extLst>
          </p:cNvPr>
          <p:cNvSpPr/>
          <p:nvPr/>
        </p:nvSpPr>
        <p:spPr>
          <a:xfrm>
            <a:off x="5292080" y="4482621"/>
            <a:ext cx="432048" cy="262307"/>
          </a:xfrm>
          <a:prstGeom prst="ellipse">
            <a:avLst/>
          </a:prstGeom>
          <a:noFill/>
          <a:ln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7403445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8722</TotalTime>
  <Words>1979</Words>
  <Application>Microsoft Office PowerPoint</Application>
  <PresentationFormat>Presentazione su schermo (16:9)</PresentationFormat>
  <Paragraphs>280</Paragraphs>
  <Slides>17</Slides>
  <Notes>16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17</vt:i4>
      </vt:variant>
    </vt:vector>
  </HeadingPairs>
  <TitlesOfParts>
    <vt:vector size="23" baseType="lpstr">
      <vt:lpstr>Arial</vt:lpstr>
      <vt:lpstr>Arial Narrow</vt:lpstr>
      <vt:lpstr>Calibri</vt:lpstr>
      <vt:lpstr>Times New Roman</vt:lpstr>
      <vt:lpstr>Wingdings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nicola.sciclone</dc:creator>
  <cp:lastModifiedBy>Alessio Monticelli</cp:lastModifiedBy>
  <cp:revision>321</cp:revision>
  <cp:lastPrinted>2025-01-13T20:43:40Z</cp:lastPrinted>
  <dcterms:created xsi:type="dcterms:W3CDTF">2019-06-20T13:07:05Z</dcterms:created>
  <dcterms:modified xsi:type="dcterms:W3CDTF">2025-04-14T16:32:07Z</dcterms:modified>
</cp:coreProperties>
</file>